
<file path=[Content_Types].xml><?xml version="1.0" encoding="utf-8"?>
<Types xmlns="http://schemas.openxmlformats.org/package/2006/content-types">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34" r:id="rId1"/>
  </p:sldMasterIdLst>
  <p:notesMasterIdLst>
    <p:notesMasterId r:id="rId16"/>
  </p:notesMasterIdLst>
  <p:sldIdLst>
    <p:sldId id="256" r:id="rId2"/>
    <p:sldId id="257" r:id="rId3"/>
    <p:sldId id="258" r:id="rId4"/>
    <p:sldId id="259" r:id="rId5"/>
    <p:sldId id="260" r:id="rId6"/>
    <p:sldId id="263" r:id="rId7"/>
    <p:sldId id="264" r:id="rId8"/>
    <p:sldId id="265" r:id="rId9"/>
    <p:sldId id="266" r:id="rId10"/>
    <p:sldId id="267" r:id="rId11"/>
    <p:sldId id="268" r:id="rId12"/>
    <p:sldId id="269" r:id="rId13"/>
    <p:sldId id="270"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32F08FD-2292-1E4C-9019-1FF1FD906A21}">
          <p14:sldIdLst>
            <p14:sldId id="256"/>
            <p14:sldId id="257"/>
            <p14:sldId id="258"/>
            <p14:sldId id="259"/>
            <p14:sldId id="260"/>
            <p14:sldId id="263"/>
            <p14:sldId id="264"/>
            <p14:sldId id="265"/>
            <p14:sldId id="266"/>
            <p14:sldId id="267"/>
            <p14:sldId id="268"/>
            <p14:sldId id="269"/>
            <p14:sldId id="270"/>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78"/>
    <p:restoredTop sz="69620"/>
  </p:normalViewPr>
  <p:slideViewPr>
    <p:cSldViewPr snapToGrid="0" snapToObjects="1">
      <p:cViewPr varScale="1">
        <p:scale>
          <a:sx n="59" d="100"/>
          <a:sy n="59" d="100"/>
        </p:scale>
        <p:origin x="127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9FA4E3-1322-3C4B-AD98-6BDE3346A913}" type="datetimeFigureOut">
              <a:rPr lang="en-US" smtClean="0"/>
              <a:t>7/1/2018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E3745F-3CC8-4A41-A0F3-6991AAEED4CF}" type="slidenum">
              <a:rPr lang="en-US" smtClean="0"/>
              <a:t>‹#›</a:t>
            </a:fld>
            <a:endParaRPr lang="en-US"/>
          </a:p>
        </p:txBody>
      </p:sp>
    </p:spTree>
    <p:extLst>
      <p:ext uri="{BB962C8B-B14F-4D97-AF65-F5344CB8AC3E}">
        <p14:creationId xmlns:p14="http://schemas.microsoft.com/office/powerpoint/2010/main" val="1301389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0E3745F-3CC8-4A41-A0F3-6991AAEED4CF}" type="slidenum">
              <a:rPr lang="en-US" smtClean="0"/>
              <a:t>5</a:t>
            </a:fld>
            <a:endParaRPr lang="en-US"/>
          </a:p>
        </p:txBody>
      </p:sp>
    </p:spTree>
    <p:extLst>
      <p:ext uri="{BB962C8B-B14F-4D97-AF65-F5344CB8AC3E}">
        <p14:creationId xmlns:p14="http://schemas.microsoft.com/office/powerpoint/2010/main" val="3417460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E3745F-3CC8-4A41-A0F3-6991AAEED4CF}" type="slidenum">
              <a:rPr lang="en-US" smtClean="0"/>
              <a:t>14</a:t>
            </a:fld>
            <a:endParaRPr lang="en-US"/>
          </a:p>
        </p:txBody>
      </p:sp>
    </p:spTree>
    <p:extLst>
      <p:ext uri="{BB962C8B-B14F-4D97-AF65-F5344CB8AC3E}">
        <p14:creationId xmlns:p14="http://schemas.microsoft.com/office/powerpoint/2010/main" val="1203955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648961F-C577-2A4B-8ADE-3B6118C8E49D}" type="datetimeFigureOut">
              <a:rPr lang="en-US" smtClean="0"/>
              <a:t>7/1/2018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41337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648961F-C577-2A4B-8ADE-3B6118C8E49D}" type="datetimeFigureOut">
              <a:rPr lang="en-US" smtClean="0"/>
              <a:t>7/1/2018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1295303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648961F-C577-2A4B-8ADE-3B6118C8E49D}" type="datetimeFigureOut">
              <a:rPr lang="en-US" smtClean="0"/>
              <a:t>7/1/2018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92630-73C5-254C-86AD-9C13B38E55C3}"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8911008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648961F-C577-2A4B-8ADE-3B6118C8E49D}" type="datetimeFigureOut">
              <a:rPr lang="en-US" smtClean="0"/>
              <a:t>7/1/2018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20865180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648961F-C577-2A4B-8ADE-3B6118C8E49D}" type="datetimeFigureOut">
              <a:rPr lang="en-US" smtClean="0"/>
              <a:t>7/1/2018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92630-73C5-254C-86AD-9C13B38E55C3}"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89343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648961F-C577-2A4B-8ADE-3B6118C8E49D}" type="datetimeFigureOut">
              <a:rPr lang="en-US" smtClean="0"/>
              <a:t>7/1/2018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26030699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48961F-C577-2A4B-8ADE-3B6118C8E49D}" type="datetimeFigureOut">
              <a:rPr lang="en-US" smtClean="0"/>
              <a:t>7/1/2018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14797276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48961F-C577-2A4B-8ADE-3B6118C8E49D}" type="datetimeFigureOut">
              <a:rPr lang="en-US" smtClean="0"/>
              <a:t>7/1/2018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13971662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48961F-C577-2A4B-8ADE-3B6118C8E49D}" type="datetimeFigureOut">
              <a:rPr lang="en-US" smtClean="0"/>
              <a:t>7/1/2018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3554192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648961F-C577-2A4B-8ADE-3B6118C8E49D}" type="datetimeFigureOut">
              <a:rPr lang="en-US" smtClean="0"/>
              <a:t>7/1/2018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5584514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48961F-C577-2A4B-8ADE-3B6118C8E49D}" type="datetimeFigureOut">
              <a:rPr lang="en-US" smtClean="0"/>
              <a:t>7/1/2018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661883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48961F-C577-2A4B-8ADE-3B6118C8E49D}" type="datetimeFigureOut">
              <a:rPr lang="en-US" smtClean="0"/>
              <a:t>7/1/2018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2426454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648961F-C577-2A4B-8ADE-3B6118C8E49D}" type="datetimeFigureOut">
              <a:rPr lang="en-US" smtClean="0"/>
              <a:t>7/1/2018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343538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48961F-C577-2A4B-8ADE-3B6118C8E49D}" type="datetimeFigureOut">
              <a:rPr lang="en-US" smtClean="0"/>
              <a:t>7/1/2018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712088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648961F-C577-2A4B-8ADE-3B6118C8E49D}" type="datetimeFigureOut">
              <a:rPr lang="en-US" smtClean="0"/>
              <a:t>7/1/2018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450474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648961F-C577-2A4B-8ADE-3B6118C8E49D}" type="datetimeFigureOut">
              <a:rPr lang="en-US" smtClean="0"/>
              <a:t>7/1/2018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92630-73C5-254C-86AD-9C13B38E55C3}" type="slidenum">
              <a:rPr lang="en-US" smtClean="0"/>
              <a:t>‹#›</a:t>
            </a:fld>
            <a:endParaRPr lang="en-US"/>
          </a:p>
        </p:txBody>
      </p:sp>
    </p:spTree>
    <p:extLst>
      <p:ext uri="{BB962C8B-B14F-4D97-AF65-F5344CB8AC3E}">
        <p14:creationId xmlns:p14="http://schemas.microsoft.com/office/powerpoint/2010/main" val="2276058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648961F-C577-2A4B-8ADE-3B6118C8E49D}" type="datetimeFigureOut">
              <a:rPr lang="en-US" smtClean="0"/>
              <a:t>7/1/2018</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7292630-73C5-254C-86AD-9C13B38E55C3}" type="slidenum">
              <a:rPr lang="en-US" smtClean="0"/>
              <a:t>‹#›</a:t>
            </a:fld>
            <a:endParaRPr lang="en-US"/>
          </a:p>
        </p:txBody>
      </p:sp>
    </p:spTree>
    <p:extLst>
      <p:ext uri="{BB962C8B-B14F-4D97-AF65-F5344CB8AC3E}">
        <p14:creationId xmlns:p14="http://schemas.microsoft.com/office/powerpoint/2010/main" val="2589597893"/>
      </p:ext>
    </p:extLst>
  </p:cSld>
  <p:clrMap bg1="lt1" tx1="dk1" bg2="lt2" tx2="dk2" accent1="accent1" accent2="accent2" accent3="accent3" accent4="accent4" accent5="accent5" accent6="accent6" hlink="hlink" folHlink="folHlink"/>
  <p:sldLayoutIdLst>
    <p:sldLayoutId id="2147483935" r:id="rId1"/>
    <p:sldLayoutId id="2147483936" r:id="rId2"/>
    <p:sldLayoutId id="2147483937" r:id="rId3"/>
    <p:sldLayoutId id="2147483938" r:id="rId4"/>
    <p:sldLayoutId id="2147483939" r:id="rId5"/>
    <p:sldLayoutId id="2147483940" r:id="rId6"/>
    <p:sldLayoutId id="2147483941" r:id="rId7"/>
    <p:sldLayoutId id="2147483942" r:id="rId8"/>
    <p:sldLayoutId id="2147483943" r:id="rId9"/>
    <p:sldLayoutId id="2147483944" r:id="rId10"/>
    <p:sldLayoutId id="2147483945" r:id="rId11"/>
    <p:sldLayoutId id="2147483946" r:id="rId12"/>
    <p:sldLayoutId id="2147483947" r:id="rId13"/>
    <p:sldLayoutId id="2147483948" r:id="rId14"/>
    <p:sldLayoutId id="2147483949" r:id="rId15"/>
    <p:sldLayoutId id="214748395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Telecom-Churn</a:t>
            </a:r>
          </a:p>
        </p:txBody>
      </p:sp>
      <p:sp>
        <p:nvSpPr>
          <p:cNvPr id="3" name="Subtitle 2"/>
          <p:cNvSpPr>
            <a:spLocks noGrp="1"/>
          </p:cNvSpPr>
          <p:nvPr>
            <p:ph type="subTitle" idx="1"/>
          </p:nvPr>
        </p:nvSpPr>
        <p:spPr/>
        <p:txBody>
          <a:bodyPr/>
          <a:lstStyle/>
          <a:p>
            <a:r>
              <a:rPr lang="en-US" dirty="0">
                <a:latin typeface="Calibri" charset="0"/>
                <a:ea typeface="Calibri" charset="0"/>
                <a:cs typeface="Calibri" charset="0"/>
              </a:rPr>
              <a:t>Solution for capstone project:-</a:t>
            </a:r>
          </a:p>
          <a:p>
            <a:r>
              <a:rPr lang="en-US" dirty="0">
                <a:latin typeface="Calibri" charset="0"/>
                <a:ea typeface="Calibri" charset="0"/>
                <a:cs typeface="Calibri" charset="0"/>
              </a:rPr>
              <a:t>By :- Kumari Vandana</a:t>
            </a:r>
          </a:p>
        </p:txBody>
      </p:sp>
    </p:spTree>
    <p:extLst>
      <p:ext uri="{BB962C8B-B14F-4D97-AF65-F5344CB8AC3E}">
        <p14:creationId xmlns:p14="http://schemas.microsoft.com/office/powerpoint/2010/main" val="15949645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374755"/>
            <a:ext cx="9603275" cy="1479000"/>
          </a:xfrm>
        </p:spPr>
        <p:txBody>
          <a:bodyPr>
            <a:normAutofit fontScale="90000"/>
          </a:bodyPr>
          <a:lstStyle/>
          <a:p>
            <a:br>
              <a:rPr lang="en-IN" sz="3600" dirty="0">
                <a:latin typeface="Calibri" charset="0"/>
                <a:ea typeface="Calibri" charset="0"/>
                <a:cs typeface="Calibri" charset="0"/>
              </a:rPr>
            </a:br>
            <a:r>
              <a:rPr lang="en-IN" dirty="0">
                <a:latin typeface="Calibri" charset="0"/>
                <a:ea typeface="Calibri" charset="0"/>
                <a:cs typeface="Calibri" charset="0"/>
              </a:rPr>
              <a:t>1.What are the top five factors driving likelihood of churn at </a:t>
            </a:r>
            <a:r>
              <a:rPr lang="en-IN" dirty="0" err="1">
                <a:latin typeface="Calibri" charset="0"/>
                <a:ea typeface="Calibri" charset="0"/>
                <a:cs typeface="Calibri" charset="0"/>
              </a:rPr>
              <a:t>Mobicom</a:t>
            </a:r>
            <a:r>
              <a:rPr lang="en-IN" dirty="0">
                <a:latin typeface="Calibri" charset="0"/>
                <a:ea typeface="Calibri" charset="0"/>
                <a:cs typeface="Calibri" charset="0"/>
              </a:rPr>
              <a:t>?</a:t>
            </a:r>
            <a:br>
              <a:rPr lang="en-US" b="1" dirty="0">
                <a:latin typeface="Calibri" charset="0"/>
                <a:ea typeface="Calibri" charset="0"/>
                <a:cs typeface="Calibri" charset="0"/>
              </a:rPr>
            </a:br>
            <a:endParaRPr lang="en-US" dirty="0">
              <a:latin typeface="Calibri" charset="0"/>
              <a:ea typeface="Calibri" charset="0"/>
              <a:cs typeface="Calibri" charset="0"/>
            </a:endParaRPr>
          </a:p>
        </p:txBody>
      </p:sp>
      <p:sp>
        <p:nvSpPr>
          <p:cNvPr id="3" name="Content Placeholder 2"/>
          <p:cNvSpPr>
            <a:spLocks noGrp="1"/>
          </p:cNvSpPr>
          <p:nvPr>
            <p:ph idx="1"/>
          </p:nvPr>
        </p:nvSpPr>
        <p:spPr>
          <a:xfrm>
            <a:off x="1978702" y="1993692"/>
            <a:ext cx="8439462" cy="4422098"/>
          </a:xfrm>
        </p:spPr>
        <p:txBody>
          <a:bodyPr>
            <a:normAutofit fontScale="92500"/>
          </a:bodyPr>
          <a:lstStyle/>
          <a:p>
            <a:r>
              <a:rPr lang="en-IN" dirty="0">
                <a:latin typeface="Calibri" charset="0"/>
                <a:ea typeface="Calibri" charset="0"/>
                <a:cs typeface="Calibri" charset="0"/>
              </a:rPr>
              <a:t>Based on the Logistic Regression performed, </a:t>
            </a:r>
            <a:r>
              <a:rPr lang="en-IN" dirty="0" err="1">
                <a:latin typeface="Calibri" charset="0"/>
                <a:ea typeface="Calibri" charset="0"/>
                <a:cs typeface="Calibri" charset="0"/>
              </a:rPr>
              <a:t>whih</a:t>
            </a:r>
            <a:r>
              <a:rPr lang="en-IN" dirty="0">
                <a:latin typeface="Calibri" charset="0"/>
                <a:ea typeface="Calibri" charset="0"/>
                <a:cs typeface="Calibri" charset="0"/>
              </a:rPr>
              <a:t> was also validated, we found many positive and negative significant drivers of the churn at </a:t>
            </a:r>
            <a:r>
              <a:rPr lang="en-IN" dirty="0" err="1">
                <a:latin typeface="Calibri" charset="0"/>
                <a:ea typeface="Calibri" charset="0"/>
                <a:cs typeface="Calibri" charset="0"/>
              </a:rPr>
              <a:t>Mobicom</a:t>
            </a:r>
            <a:r>
              <a:rPr lang="en-IN" dirty="0">
                <a:latin typeface="Calibri" charset="0"/>
                <a:ea typeface="Calibri" charset="0"/>
                <a:cs typeface="Calibri" charset="0"/>
              </a:rPr>
              <a:t>.</a:t>
            </a:r>
          </a:p>
          <a:p>
            <a:pPr marL="571500" indent="-571500">
              <a:buFont typeface="+mj-lt"/>
              <a:buAutoNum type="romanUcPeriod"/>
            </a:pPr>
            <a:r>
              <a:rPr lang="en-IN" dirty="0">
                <a:latin typeface="Calibri" charset="0"/>
                <a:ea typeface="Calibri" charset="0"/>
                <a:cs typeface="Calibri" charset="0"/>
              </a:rPr>
              <a:t>Number of the days(age) of current equipment(</a:t>
            </a:r>
            <a:r>
              <a:rPr lang="en-IN" dirty="0" err="1">
                <a:latin typeface="Calibri" charset="0"/>
                <a:ea typeface="Calibri" charset="0"/>
                <a:cs typeface="Calibri" charset="0"/>
              </a:rPr>
              <a:t>eqpdays</a:t>
            </a:r>
            <a:r>
              <a:rPr lang="en-IN" dirty="0">
                <a:latin typeface="Calibri" charset="0"/>
                <a:ea typeface="Calibri" charset="0"/>
                <a:cs typeface="Calibri" charset="0"/>
              </a:rPr>
              <a:t>): This has a positive </a:t>
            </a:r>
            <a:r>
              <a:rPr lang="en-IN" dirty="0" err="1">
                <a:latin typeface="Calibri" charset="0"/>
                <a:ea typeface="Calibri" charset="0"/>
                <a:cs typeface="Calibri" charset="0"/>
              </a:rPr>
              <a:t>corelation</a:t>
            </a:r>
            <a:r>
              <a:rPr lang="en-IN" dirty="0">
                <a:latin typeface="Calibri" charset="0"/>
                <a:ea typeface="Calibri" charset="0"/>
                <a:cs typeface="Calibri" charset="0"/>
              </a:rPr>
              <a:t> with the churn rate. So greater the age of equipment greater are the chances of Churn.</a:t>
            </a:r>
          </a:p>
          <a:p>
            <a:pPr marL="571500" indent="-571500">
              <a:buFont typeface="+mj-lt"/>
              <a:buAutoNum type="romanUcPeriod"/>
            </a:pPr>
            <a:r>
              <a:rPr lang="en-IN" dirty="0">
                <a:latin typeface="Calibri" charset="0"/>
                <a:ea typeface="Calibri" charset="0"/>
                <a:cs typeface="Calibri" charset="0"/>
              </a:rPr>
              <a:t>Age1 : This has a negative </a:t>
            </a:r>
            <a:r>
              <a:rPr lang="en-IN" dirty="0" err="1">
                <a:latin typeface="Calibri" charset="0"/>
                <a:ea typeface="Calibri" charset="0"/>
                <a:cs typeface="Calibri" charset="0"/>
              </a:rPr>
              <a:t>corelation</a:t>
            </a:r>
            <a:r>
              <a:rPr lang="en-IN" dirty="0">
                <a:latin typeface="Calibri" charset="0"/>
                <a:ea typeface="Calibri" charset="0"/>
                <a:cs typeface="Calibri" charset="0"/>
              </a:rPr>
              <a:t> with the churn rate.  </a:t>
            </a:r>
            <a:r>
              <a:rPr lang="en-IN" dirty="0" err="1">
                <a:latin typeface="Calibri" charset="0"/>
                <a:ea typeface="Calibri" charset="0"/>
                <a:cs typeface="Calibri" charset="0"/>
              </a:rPr>
              <a:t>Henc</a:t>
            </a:r>
            <a:r>
              <a:rPr lang="en-IN" dirty="0">
                <a:latin typeface="Calibri" charset="0"/>
                <a:ea typeface="Calibri" charset="0"/>
                <a:cs typeface="Calibri" charset="0"/>
              </a:rPr>
              <a:t> lesser the age of first household member of the family greater are the chances of churn.</a:t>
            </a:r>
          </a:p>
          <a:p>
            <a:pPr marL="571500" indent="-571500">
              <a:buFont typeface="+mj-lt"/>
              <a:buAutoNum type="romanUcPeriod"/>
            </a:pPr>
            <a:r>
              <a:rPr lang="en-IN" dirty="0">
                <a:latin typeface="Calibri" charset="0"/>
                <a:ea typeface="Calibri" charset="0"/>
                <a:cs typeface="Calibri" charset="0"/>
              </a:rPr>
              <a:t>Account spending Limit activated(</a:t>
            </a:r>
            <a:r>
              <a:rPr lang="en-IN" dirty="0" err="1">
                <a:latin typeface="Calibri" charset="0"/>
                <a:ea typeface="Calibri" charset="0"/>
                <a:cs typeface="Calibri" charset="0"/>
              </a:rPr>
              <a:t>aslflag_yes</a:t>
            </a:r>
            <a:r>
              <a:rPr lang="en-IN" dirty="0">
                <a:latin typeface="Calibri" charset="0"/>
                <a:ea typeface="Calibri" charset="0"/>
                <a:cs typeface="Calibri" charset="0"/>
              </a:rPr>
              <a:t>): If account spending limit is not activated than there are chances of greater churn. This factor has negative </a:t>
            </a:r>
            <a:r>
              <a:rPr lang="en-IN" dirty="0" err="1">
                <a:latin typeface="Calibri" charset="0"/>
                <a:ea typeface="Calibri" charset="0"/>
                <a:cs typeface="Calibri" charset="0"/>
              </a:rPr>
              <a:t>corelation</a:t>
            </a:r>
            <a:r>
              <a:rPr lang="en-IN" dirty="0">
                <a:latin typeface="Calibri" charset="0"/>
                <a:ea typeface="Calibri" charset="0"/>
                <a:cs typeface="Calibri" charset="0"/>
              </a:rPr>
              <a:t> with churn.</a:t>
            </a:r>
          </a:p>
          <a:p>
            <a:pPr marL="571500" indent="-571500">
              <a:buFont typeface="+mj-lt"/>
              <a:buAutoNum type="romanUcPeriod"/>
            </a:pPr>
            <a:r>
              <a:rPr lang="en-IN" dirty="0">
                <a:latin typeface="Calibri" charset="0"/>
                <a:ea typeface="Calibri" charset="0"/>
                <a:cs typeface="Calibri" charset="0"/>
              </a:rPr>
              <a:t>Average Monthly Minutes of Usage(</a:t>
            </a:r>
            <a:r>
              <a:rPr lang="en-IN" dirty="0" err="1">
                <a:latin typeface="Calibri" charset="0"/>
                <a:ea typeface="Calibri" charset="0"/>
                <a:cs typeface="Calibri" charset="0"/>
              </a:rPr>
              <a:t>mou_Mean</a:t>
            </a:r>
            <a:r>
              <a:rPr lang="en-IN" dirty="0">
                <a:latin typeface="Calibri" charset="0"/>
                <a:ea typeface="Calibri" charset="0"/>
                <a:cs typeface="Calibri" charset="0"/>
              </a:rPr>
              <a:t>):This is the mean number of monthly minutes of usage. So lesser the average monthly minutes of usage greater are the chances of churn.</a:t>
            </a:r>
          </a:p>
          <a:p>
            <a:pPr marL="571500" indent="-571500">
              <a:buFont typeface="+mj-lt"/>
              <a:buAutoNum type="romanUcPeriod"/>
            </a:pPr>
            <a:r>
              <a:rPr lang="en-US" dirty="0">
                <a:latin typeface="Calibri" charset="0"/>
                <a:ea typeface="Calibri" charset="0"/>
                <a:cs typeface="Calibri" charset="0"/>
              </a:rPr>
              <a:t>Average monthly minutes of use over the life of the customer (</a:t>
            </a:r>
            <a:r>
              <a:rPr lang="en-US" dirty="0" err="1">
                <a:latin typeface="Calibri" charset="0"/>
                <a:ea typeface="Calibri" charset="0"/>
                <a:cs typeface="Calibri" charset="0"/>
              </a:rPr>
              <a:t>avgmou</a:t>
            </a:r>
            <a:r>
              <a:rPr lang="en-US" dirty="0">
                <a:latin typeface="Calibri" charset="0"/>
                <a:ea typeface="Calibri" charset="0"/>
                <a:cs typeface="Calibri" charset="0"/>
              </a:rPr>
              <a:t>): Lesser the average monthly minutes of use over the life of customer greater are the chances of churn.</a:t>
            </a:r>
            <a:endParaRPr lang="en-IN" dirty="0">
              <a:latin typeface="Calibri" charset="0"/>
              <a:ea typeface="Calibri" charset="0"/>
              <a:cs typeface="Calibri" charset="0"/>
            </a:endParaRPr>
          </a:p>
          <a:p>
            <a:pPr marL="571500" indent="-571500">
              <a:buFont typeface="+mj-lt"/>
              <a:buAutoNum type="romanUcPeriod"/>
            </a:pPr>
            <a:endParaRPr lang="en-IN" dirty="0">
              <a:latin typeface="Calibri" charset="0"/>
              <a:ea typeface="Calibri" charset="0"/>
              <a:cs typeface="Calibri" charset="0"/>
            </a:endParaRPr>
          </a:p>
          <a:p>
            <a:endParaRPr lang="en-US" dirty="0">
              <a:latin typeface="Calibri" charset="0"/>
              <a:ea typeface="Calibri" charset="0"/>
              <a:cs typeface="Calibri" charset="0"/>
            </a:endParaRPr>
          </a:p>
        </p:txBody>
      </p:sp>
    </p:spTree>
    <p:extLst>
      <p:ext uri="{BB962C8B-B14F-4D97-AF65-F5344CB8AC3E}">
        <p14:creationId xmlns:p14="http://schemas.microsoft.com/office/powerpoint/2010/main" val="1972491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44577" y="389744"/>
            <a:ext cx="11212643" cy="1993692"/>
          </a:xfrm>
        </p:spPr>
        <p:txBody>
          <a:bodyPr>
            <a:noAutofit/>
          </a:bodyPr>
          <a:lstStyle/>
          <a:p>
            <a:r>
              <a:rPr lang="en-US" sz="2400" dirty="0">
                <a:latin typeface="Calibri" charset="0"/>
                <a:ea typeface="Calibri" charset="0"/>
                <a:cs typeface="Calibri" charset="0"/>
              </a:rPr>
              <a:t>2.Validation of survey findings. a) Whether “cost and billing” and “network and service quality” are important factors influencing churn </a:t>
            </a:r>
            <a:r>
              <a:rPr lang="en-US" sz="2400" dirty="0" err="1">
                <a:latin typeface="Calibri" charset="0"/>
                <a:ea typeface="Calibri" charset="0"/>
                <a:cs typeface="Calibri" charset="0"/>
              </a:rPr>
              <a:t>behaviour</a:t>
            </a:r>
            <a:r>
              <a:rPr lang="en-US" sz="2400" dirty="0">
                <a:latin typeface="Calibri" charset="0"/>
                <a:ea typeface="Calibri" charset="0"/>
                <a:cs typeface="Calibri" charset="0"/>
              </a:rPr>
              <a:t>.  b) Are data usage connectivity issues turning out to be costly? In other words, is it leading to churn?</a:t>
            </a:r>
            <a:br>
              <a:rPr lang="en-US" sz="2400" dirty="0">
                <a:latin typeface="Calibri" charset="0"/>
                <a:ea typeface="Calibri" charset="0"/>
                <a:cs typeface="Calibri" charset="0"/>
              </a:rPr>
            </a:br>
            <a:endParaRPr lang="en-US" sz="2400" dirty="0">
              <a:latin typeface="Calibri" charset="0"/>
              <a:ea typeface="Calibri" charset="0"/>
              <a:cs typeface="Calibri" charset="0"/>
            </a:endParaRPr>
          </a:p>
        </p:txBody>
      </p:sp>
      <p:sp>
        <p:nvSpPr>
          <p:cNvPr id="3" name="Content Placeholder 2"/>
          <p:cNvSpPr>
            <a:spLocks noGrp="1"/>
          </p:cNvSpPr>
          <p:nvPr>
            <p:ph idx="1"/>
          </p:nvPr>
        </p:nvSpPr>
        <p:spPr>
          <a:xfrm>
            <a:off x="1364105" y="2608289"/>
            <a:ext cx="9518754" cy="3567659"/>
          </a:xfrm>
        </p:spPr>
        <p:txBody>
          <a:bodyPr>
            <a:normAutofit/>
          </a:bodyPr>
          <a:lstStyle/>
          <a:p>
            <a:r>
              <a:rPr lang="en-IN" sz="2000" dirty="0">
                <a:latin typeface="Calibri" charset="0"/>
                <a:ea typeface="Calibri" charset="0"/>
                <a:cs typeface="Calibri" charset="0"/>
              </a:rPr>
              <a:t>Cost &amp; Billing : Billing adjusted Total Minutes of Usage over the life of customer (</a:t>
            </a:r>
            <a:r>
              <a:rPr lang="en-IN" sz="2000" dirty="0" err="1">
                <a:latin typeface="Calibri" charset="0"/>
                <a:ea typeface="Calibri" charset="0"/>
                <a:cs typeface="Calibri" charset="0"/>
              </a:rPr>
              <a:t>adjmou</a:t>
            </a:r>
            <a:r>
              <a:rPr lang="en-IN" sz="2000" dirty="0">
                <a:latin typeface="Calibri" charset="0"/>
                <a:ea typeface="Calibri" charset="0"/>
                <a:cs typeface="Calibri" charset="0"/>
              </a:rPr>
              <a:t>) and Billing adjusted total revenue over the life of the customer (</a:t>
            </a:r>
            <a:r>
              <a:rPr lang="en-IN" sz="2000" dirty="0" err="1">
                <a:latin typeface="Calibri" charset="0"/>
                <a:ea typeface="Calibri" charset="0"/>
                <a:cs typeface="Calibri" charset="0"/>
              </a:rPr>
              <a:t>adjrev</a:t>
            </a:r>
            <a:r>
              <a:rPr lang="en-IN" sz="2000" dirty="0">
                <a:latin typeface="Calibri" charset="0"/>
                <a:ea typeface="Calibri" charset="0"/>
                <a:cs typeface="Calibri" charset="0"/>
              </a:rPr>
              <a:t>) are significant factors in the churn model.</a:t>
            </a:r>
          </a:p>
          <a:p>
            <a:r>
              <a:rPr lang="en-IN" sz="2000" dirty="0">
                <a:latin typeface="Calibri" charset="0"/>
                <a:ea typeface="Calibri" charset="0"/>
                <a:cs typeface="Calibri" charset="0"/>
              </a:rPr>
              <a:t>Network &amp; Service Quality : Mean number of monthly minutes of   usage,  Range of number of minutes of use , Mean overage minutes of use , Mean number of completed voice calls, Average monthly minutes of use over the life of the customer are significant   	factors leading to churn associated with Network &amp; Service quality.</a:t>
            </a:r>
          </a:p>
          <a:p>
            <a:r>
              <a:rPr lang="en-IN" sz="2000" dirty="0">
                <a:latin typeface="Calibri" charset="0"/>
                <a:ea typeface="Calibri" charset="0"/>
                <a:cs typeface="Calibri" charset="0"/>
              </a:rPr>
              <a:t>No variables associated with data usage and connectivity issues are significant in the model which leads to churn.</a:t>
            </a:r>
          </a:p>
          <a:p>
            <a:endParaRPr lang="en-US" sz="2000" dirty="0">
              <a:latin typeface="Calibri" charset="0"/>
              <a:ea typeface="Calibri" charset="0"/>
              <a:cs typeface="Calibri" charset="0"/>
            </a:endParaRPr>
          </a:p>
        </p:txBody>
      </p:sp>
    </p:spTree>
    <p:extLst>
      <p:ext uri="{BB962C8B-B14F-4D97-AF65-F5344CB8AC3E}">
        <p14:creationId xmlns:p14="http://schemas.microsoft.com/office/powerpoint/2010/main" val="9548758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365058"/>
            <a:ext cx="8711595" cy="1628756"/>
          </a:xfrm>
        </p:spPr>
        <p:txBody>
          <a:bodyPr>
            <a:normAutofit fontScale="90000"/>
          </a:bodyPr>
          <a:lstStyle/>
          <a:p>
            <a:r>
              <a:rPr lang="en-US" dirty="0">
                <a:latin typeface="Calibri" charset="0"/>
                <a:ea typeface="Calibri" charset="0"/>
                <a:cs typeface="Calibri" charset="0"/>
              </a:rPr>
              <a:t>3.Would you recommend rate plan migration as a proactive retention strategy?</a:t>
            </a:r>
            <a:br>
              <a:rPr lang="en-US" dirty="0">
                <a:latin typeface="Calibri" charset="0"/>
                <a:ea typeface="Calibri" charset="0"/>
                <a:cs typeface="Calibri" charset="0"/>
              </a:rPr>
            </a:br>
            <a:endParaRPr lang="en-US" dirty="0">
              <a:latin typeface="Calibri" charset="0"/>
              <a:ea typeface="Calibri" charset="0"/>
              <a:cs typeface="Calibri" charset="0"/>
            </a:endParaRPr>
          </a:p>
        </p:txBody>
      </p:sp>
      <p:sp>
        <p:nvSpPr>
          <p:cNvPr id="3" name="Content Placeholder 2"/>
          <p:cNvSpPr>
            <a:spLocks noGrp="1"/>
          </p:cNvSpPr>
          <p:nvPr>
            <p:ph idx="1"/>
          </p:nvPr>
        </p:nvSpPr>
        <p:spPr/>
        <p:txBody>
          <a:bodyPr>
            <a:normAutofit/>
          </a:bodyPr>
          <a:lstStyle/>
          <a:p>
            <a:r>
              <a:rPr lang="en-IN" sz="2400" dirty="0">
                <a:latin typeface="Calibri" charset="0"/>
                <a:ea typeface="Calibri" charset="0"/>
                <a:cs typeface="Calibri" charset="0"/>
              </a:rPr>
              <a:t>As compared to other significant variables rate plan migration from non-optimal to optimal plans is not significant and will not make much difference. Hence rate plan migration as a proactive retention strategy is not recommended as per the model prepared.</a:t>
            </a:r>
            <a:endParaRPr lang="en-US" sz="2400" dirty="0">
              <a:latin typeface="Calibri" charset="0"/>
              <a:ea typeface="Calibri" charset="0"/>
              <a:cs typeface="Calibri" charset="0"/>
            </a:endParaRPr>
          </a:p>
        </p:txBody>
      </p:sp>
    </p:spTree>
    <p:extLst>
      <p:ext uri="{BB962C8B-B14F-4D97-AF65-F5344CB8AC3E}">
        <p14:creationId xmlns:p14="http://schemas.microsoft.com/office/powerpoint/2010/main" val="4522933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4223" y="0"/>
            <a:ext cx="10208301" cy="1723869"/>
          </a:xfrm>
        </p:spPr>
        <p:txBody>
          <a:bodyPr>
            <a:normAutofit fontScale="90000"/>
          </a:bodyPr>
          <a:lstStyle/>
          <a:p>
            <a:r>
              <a:rPr lang="en-IN" dirty="0">
                <a:latin typeface="Calibri" charset="0"/>
                <a:ea typeface="Calibri" charset="0"/>
                <a:cs typeface="Calibri" charset="0"/>
              </a:rPr>
              <a:t>4.What would be your recommendation on how to use this churn model for prioritisation of customers for a proactive retention campaigns in the future?</a:t>
            </a:r>
            <a:endParaRPr lang="en-US" dirty="0">
              <a:latin typeface="Calibri" charset="0"/>
              <a:ea typeface="Calibri" charset="0"/>
              <a:cs typeface="Calibri" charset="0"/>
            </a:endParaRPr>
          </a:p>
        </p:txBody>
      </p:sp>
      <p:sp>
        <p:nvSpPr>
          <p:cNvPr id="3" name="Content Placeholder 2"/>
          <p:cNvSpPr>
            <a:spLocks noGrp="1"/>
          </p:cNvSpPr>
          <p:nvPr>
            <p:ph idx="1"/>
          </p:nvPr>
        </p:nvSpPr>
        <p:spPr>
          <a:xfrm>
            <a:off x="1184223" y="1918741"/>
            <a:ext cx="10208301" cy="4362137"/>
          </a:xfrm>
        </p:spPr>
        <p:txBody>
          <a:bodyPr>
            <a:normAutofit fontScale="85000" lnSpcReduction="20000"/>
          </a:bodyPr>
          <a:lstStyle/>
          <a:p>
            <a:r>
              <a:rPr lang="en-IN" sz="2400" dirty="0">
                <a:latin typeface="Calibri" charset="0"/>
                <a:ea typeface="Calibri" charset="0"/>
                <a:cs typeface="Calibri" charset="0"/>
              </a:rPr>
              <a:t>Recommended Proactive Retention Campaigns in Future :</a:t>
            </a:r>
            <a:endParaRPr lang="en-US" sz="2400" dirty="0">
              <a:latin typeface="Calibri" charset="0"/>
              <a:ea typeface="Calibri" charset="0"/>
              <a:cs typeface="Calibri" charset="0"/>
            </a:endParaRPr>
          </a:p>
          <a:p>
            <a:pPr marL="514350" indent="-514350">
              <a:buFont typeface="+mj-lt"/>
              <a:buAutoNum type="arabicPeriod"/>
            </a:pPr>
            <a:r>
              <a:rPr lang="en-IN" sz="2400" dirty="0">
                <a:latin typeface="Calibri" charset="0"/>
                <a:ea typeface="Calibri" charset="0"/>
                <a:cs typeface="Calibri" charset="0"/>
              </a:rPr>
              <a:t>With increasing age of equipment's the churn rate increases. The customer tends to buy new equipment in an around 380 days i.e. almost a year, which may lead to a churn. Hence </a:t>
            </a:r>
            <a:r>
              <a:rPr lang="en-IN" sz="2400" dirty="0" err="1">
                <a:latin typeface="Calibri" charset="0"/>
                <a:ea typeface="Calibri" charset="0"/>
                <a:cs typeface="Calibri" charset="0"/>
              </a:rPr>
              <a:t>Mobicom</a:t>
            </a:r>
            <a:r>
              <a:rPr lang="en-IN" sz="2400" dirty="0">
                <a:latin typeface="Calibri" charset="0"/>
                <a:ea typeface="Calibri" charset="0"/>
                <a:cs typeface="Calibri" charset="0"/>
              </a:rPr>
              <a:t> can offer a plans related to data usage and voice calls for customers buying new </a:t>
            </a:r>
            <a:r>
              <a:rPr lang="en-IN" sz="2400" dirty="0" err="1">
                <a:latin typeface="Calibri" charset="0"/>
                <a:ea typeface="Calibri" charset="0"/>
                <a:cs typeface="Calibri" charset="0"/>
              </a:rPr>
              <a:t>equipments</a:t>
            </a:r>
            <a:r>
              <a:rPr lang="en-IN" sz="2400" dirty="0">
                <a:latin typeface="Calibri" charset="0"/>
                <a:ea typeface="Calibri" charset="0"/>
                <a:cs typeface="Calibri" charset="0"/>
              </a:rPr>
              <a:t> . which may help retain the customers.</a:t>
            </a:r>
          </a:p>
          <a:p>
            <a:pPr marL="514350" indent="-514350">
              <a:buFont typeface="+mj-lt"/>
              <a:buAutoNum type="arabicPeriod"/>
            </a:pPr>
            <a:r>
              <a:rPr lang="en-IN" sz="2400" dirty="0">
                <a:latin typeface="Calibri" charset="0"/>
                <a:ea typeface="Calibri" charset="0"/>
                <a:cs typeface="Calibri" charset="0"/>
              </a:rPr>
              <a:t>Age of the customer plays important role in the churn. So lesser the age more are the chances of churn and hence we can target customers with age lesser than 39 years and lesser age group by providing them offers to retain and reduce churn rate.</a:t>
            </a:r>
          </a:p>
          <a:p>
            <a:pPr marL="514350" indent="-514350">
              <a:buFont typeface="+mj-lt"/>
              <a:buAutoNum type="arabicPeriod"/>
            </a:pPr>
            <a:r>
              <a:rPr lang="en-IN" sz="2400" dirty="0">
                <a:latin typeface="Calibri" charset="0"/>
                <a:ea typeface="Calibri" charset="0"/>
                <a:cs typeface="Calibri" charset="0"/>
              </a:rPr>
              <a:t>Customers with greater Minutes of usage should be classified and must be provided with some optimal plans.</a:t>
            </a:r>
          </a:p>
          <a:p>
            <a:pPr marL="514350" indent="-514350">
              <a:buFont typeface="+mj-lt"/>
              <a:buAutoNum type="arabicPeriod"/>
            </a:pPr>
            <a:r>
              <a:rPr lang="en-IN" sz="2400" dirty="0">
                <a:latin typeface="Calibri" charset="0"/>
                <a:ea typeface="Calibri" charset="0"/>
                <a:cs typeface="Calibri" charset="0"/>
              </a:rPr>
              <a:t>People with Asian and Afro-American </a:t>
            </a:r>
            <a:r>
              <a:rPr lang="en-IN" sz="2400" dirty="0" err="1">
                <a:latin typeface="Calibri" charset="0"/>
                <a:ea typeface="Calibri" charset="0"/>
                <a:cs typeface="Calibri" charset="0"/>
              </a:rPr>
              <a:t>ethinicity</a:t>
            </a:r>
            <a:r>
              <a:rPr lang="en-IN" sz="2400" dirty="0">
                <a:latin typeface="Calibri" charset="0"/>
                <a:ea typeface="Calibri" charset="0"/>
                <a:cs typeface="Calibri" charset="0"/>
              </a:rPr>
              <a:t> tends to churn more as per the model and hence should be offered some optimal plans for retention.</a:t>
            </a:r>
          </a:p>
          <a:p>
            <a:pPr marL="514350" indent="-514350">
              <a:buFont typeface="+mj-lt"/>
              <a:buAutoNum type="arabicPeriod"/>
            </a:pPr>
            <a:r>
              <a:rPr lang="en-IN" sz="2400" dirty="0">
                <a:latin typeface="Calibri" charset="0"/>
                <a:ea typeface="Calibri" charset="0"/>
                <a:cs typeface="Calibri" charset="0"/>
              </a:rPr>
              <a:t>Unique subscribers in the household tends to churn and hence some single family plans should be introduced.</a:t>
            </a:r>
          </a:p>
          <a:p>
            <a:endParaRPr lang="en-US" dirty="0">
              <a:latin typeface="Calibri" charset="0"/>
              <a:ea typeface="Calibri" charset="0"/>
              <a:cs typeface="Calibri" charset="0"/>
            </a:endParaRPr>
          </a:p>
        </p:txBody>
      </p:sp>
    </p:spTree>
    <p:extLst>
      <p:ext uri="{BB962C8B-B14F-4D97-AF65-F5344CB8AC3E}">
        <p14:creationId xmlns:p14="http://schemas.microsoft.com/office/powerpoint/2010/main" val="1750143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823" y="209862"/>
            <a:ext cx="11002780" cy="2263515"/>
          </a:xfrm>
        </p:spPr>
        <p:txBody>
          <a:bodyPr>
            <a:normAutofit/>
          </a:bodyPr>
          <a:lstStyle/>
          <a:p>
            <a:r>
              <a:rPr lang="en-IN" sz="2000" dirty="0">
                <a:latin typeface="Calibri" charset="0"/>
                <a:ea typeface="Calibri" charset="0"/>
                <a:cs typeface="Calibri" charset="0"/>
              </a:rPr>
              <a:t>5. What would be the target segments for proactive retention campaigns? Falling ARPU forecast is also a concern and therefore, </a:t>
            </a:r>
            <a:r>
              <a:rPr lang="en-IN" sz="2000" dirty="0" err="1">
                <a:latin typeface="Calibri" charset="0"/>
                <a:ea typeface="Calibri" charset="0"/>
                <a:cs typeface="Calibri" charset="0"/>
              </a:rPr>
              <a:t>Mobicom</a:t>
            </a:r>
            <a:r>
              <a:rPr lang="en-IN" sz="2000" dirty="0">
                <a:latin typeface="Calibri" charset="0"/>
                <a:ea typeface="Calibri" charset="0"/>
                <a:cs typeface="Calibri" charset="0"/>
              </a:rPr>
              <a:t> would like to save their high revenue customers besides managing churn. Given a budget constraint of a contact list of 20% of the subscriber pool, which subscribers should prioritized if “revenue saves” is also a priority besides controlling churn. In other words, controlling churn is the primary objective and revenue saves is the secondary objective.</a:t>
            </a:r>
            <a:endParaRPr lang="en-US" sz="2000" dirty="0">
              <a:latin typeface="Calibri" charset="0"/>
              <a:ea typeface="Calibri" charset="0"/>
              <a:cs typeface="Calibri" charset="0"/>
            </a:endParaRPr>
          </a:p>
        </p:txBody>
      </p:sp>
      <p:sp>
        <p:nvSpPr>
          <p:cNvPr id="4" name="Rectangle 3"/>
          <p:cNvSpPr/>
          <p:nvPr/>
        </p:nvSpPr>
        <p:spPr>
          <a:xfrm>
            <a:off x="574622" y="2596726"/>
            <a:ext cx="4012367" cy="4154984"/>
          </a:xfrm>
          <a:prstGeom prst="rect">
            <a:avLst/>
          </a:prstGeom>
        </p:spPr>
        <p:txBody>
          <a:bodyPr wrap="square">
            <a:spAutoFit/>
          </a:bodyPr>
          <a:lstStyle/>
          <a:p>
            <a:pPr>
              <a:buFont typeface="Arial" panose="020B0604020202020204" pitchFamily="34" charset="0"/>
              <a:buChar char="•"/>
            </a:pPr>
            <a:r>
              <a:rPr lang="en-IN" dirty="0">
                <a:latin typeface="Calibri" charset="0"/>
                <a:ea typeface="Calibri" charset="0"/>
                <a:cs typeface="Calibri" charset="0"/>
              </a:rPr>
              <a:t>T</a:t>
            </a:r>
            <a:r>
              <a:rPr lang="en-IN" sz="2400" dirty="0">
                <a:latin typeface="Calibri" charset="0"/>
                <a:ea typeface="Calibri" charset="0"/>
                <a:cs typeface="Calibri" charset="0"/>
              </a:rPr>
              <a:t>he target segments for proactive retention campaigns </a:t>
            </a:r>
          </a:p>
          <a:p>
            <a:r>
              <a:rPr lang="en-IN" sz="2400" dirty="0">
                <a:latin typeface="Calibri" charset="0"/>
                <a:ea typeface="Calibri" charset="0"/>
                <a:cs typeface="Calibri" charset="0"/>
              </a:rPr>
              <a:t>should be based on revenue details of the customers.</a:t>
            </a:r>
          </a:p>
          <a:p>
            <a:pPr>
              <a:buFont typeface="Arial" panose="020B0604020202020204" pitchFamily="34" charset="0"/>
              <a:buChar char="•"/>
            </a:pPr>
            <a:r>
              <a:rPr lang="en-IN" sz="2400" dirty="0">
                <a:latin typeface="Calibri" charset="0"/>
                <a:ea typeface="Calibri" charset="0"/>
                <a:cs typeface="Calibri" charset="0"/>
              </a:rPr>
              <a:t>Customer segmentation based on Revenue :</a:t>
            </a:r>
          </a:p>
          <a:p>
            <a:pPr>
              <a:buFont typeface="Arial" panose="020B0604020202020204" pitchFamily="34" charset="0"/>
              <a:buChar char="•"/>
            </a:pPr>
            <a:r>
              <a:rPr lang="en-IN" sz="2400" dirty="0">
                <a:latin typeface="Calibri" charset="0"/>
                <a:ea typeface="Calibri" charset="0"/>
                <a:cs typeface="Calibri" charset="0"/>
              </a:rPr>
              <a:t>Customers with High revenue had a churn rate of 23% whereas customers with low revenue had a churn rate of 24.29%.</a:t>
            </a:r>
          </a:p>
        </p:txBody>
      </p:sp>
      <p:graphicFrame>
        <p:nvGraphicFramePr>
          <p:cNvPr id="5" name="Table 4"/>
          <p:cNvGraphicFramePr>
            <a:graphicFrameLocks noGrp="1"/>
          </p:cNvGraphicFramePr>
          <p:nvPr>
            <p:extLst>
              <p:ext uri="{D42A27DB-BD31-4B8C-83A1-F6EECF244321}">
                <p14:modId xmlns:p14="http://schemas.microsoft.com/office/powerpoint/2010/main" val="531262139"/>
              </p:ext>
            </p:extLst>
          </p:nvPr>
        </p:nvGraphicFramePr>
        <p:xfrm>
          <a:off x="5081666" y="2596726"/>
          <a:ext cx="5831173" cy="4061616"/>
        </p:xfrm>
        <a:graphic>
          <a:graphicData uri="http://schemas.openxmlformats.org/drawingml/2006/table">
            <a:tbl>
              <a:tblPr/>
              <a:tblGrid>
                <a:gridCol w="3028538">
                  <a:extLst>
                    <a:ext uri="{9D8B030D-6E8A-4147-A177-3AD203B41FA5}">
                      <a16:colId xmlns:a16="http://schemas.microsoft.com/office/drawing/2014/main" val="20000"/>
                    </a:ext>
                  </a:extLst>
                </a:gridCol>
                <a:gridCol w="2802635">
                  <a:extLst>
                    <a:ext uri="{9D8B030D-6E8A-4147-A177-3AD203B41FA5}">
                      <a16:colId xmlns:a16="http://schemas.microsoft.com/office/drawing/2014/main" val="20001"/>
                    </a:ext>
                  </a:extLst>
                </a:gridCol>
              </a:tblGrid>
              <a:tr h="305569">
                <a:tc gridSpan="2">
                  <a:txBody>
                    <a:bodyPr/>
                    <a:lstStyle/>
                    <a:p>
                      <a:pPr algn="ctr" fontAlgn="t"/>
                      <a:r>
                        <a:rPr lang="en-US" sz="1700" dirty="0">
                          <a:solidFill>
                            <a:srgbClr val="002288"/>
                          </a:solidFill>
                          <a:effectLst/>
                          <a:latin typeface="Calibri" charset="0"/>
                          <a:ea typeface="Calibri" charset="0"/>
                          <a:cs typeface="Calibri" charset="0"/>
                        </a:rPr>
                        <a:t>Quantiles (definition 5)</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B0B0B0"/>
                    </a:solidFill>
                  </a:tcPr>
                </a:tc>
                <a:tc hMerge="1">
                  <a:txBody>
                    <a:bodyPr/>
                    <a:lstStyle/>
                    <a:p>
                      <a:endParaRPr lang="en-US"/>
                    </a:p>
                  </a:txBody>
                  <a:tcPr/>
                </a:tc>
                <a:extLst>
                  <a:ext uri="{0D108BD9-81ED-4DB2-BD59-A6C34878D82A}">
                    <a16:rowId xmlns:a16="http://schemas.microsoft.com/office/drawing/2014/main" val="10000"/>
                  </a:ext>
                </a:extLst>
              </a:tr>
              <a:tr h="305569">
                <a:tc>
                  <a:txBody>
                    <a:bodyPr/>
                    <a:lstStyle/>
                    <a:p>
                      <a:pPr algn="l" fontAlgn="t"/>
                      <a:r>
                        <a:rPr lang="en-US" sz="1700" dirty="0">
                          <a:solidFill>
                            <a:srgbClr val="002288"/>
                          </a:solidFill>
                          <a:effectLst/>
                          <a:latin typeface="Calibri" charset="0"/>
                          <a:ea typeface="Calibri" charset="0"/>
                          <a:cs typeface="Calibri" charset="0"/>
                        </a:rPr>
                        <a:t>Quantile</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B0B0B0"/>
                    </a:solidFill>
                  </a:tcPr>
                </a:tc>
                <a:tc>
                  <a:txBody>
                    <a:bodyPr/>
                    <a:lstStyle/>
                    <a:p>
                      <a:pPr algn="r" fontAlgn="t"/>
                      <a:r>
                        <a:rPr lang="en-US" sz="1700">
                          <a:solidFill>
                            <a:srgbClr val="002288"/>
                          </a:solidFill>
                          <a:effectLst/>
                          <a:latin typeface="Calibri" charset="0"/>
                          <a:ea typeface="Calibri" charset="0"/>
                          <a:cs typeface="Calibri" charset="0"/>
                        </a:rPr>
                        <a:t>Estimate</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B0B0B0"/>
                    </a:solidFill>
                  </a:tcPr>
                </a:tc>
                <a:extLst>
                  <a:ext uri="{0D108BD9-81ED-4DB2-BD59-A6C34878D82A}">
                    <a16:rowId xmlns:a16="http://schemas.microsoft.com/office/drawing/2014/main" val="10001"/>
                  </a:ext>
                </a:extLst>
              </a:tr>
              <a:tr h="305569">
                <a:tc>
                  <a:txBody>
                    <a:bodyPr/>
                    <a:lstStyle/>
                    <a:p>
                      <a:pPr algn="l" fontAlgn="t"/>
                      <a:r>
                        <a:rPr lang="en-US" sz="1700" dirty="0">
                          <a:solidFill>
                            <a:srgbClr val="000000"/>
                          </a:solidFill>
                          <a:effectLst/>
                          <a:latin typeface="Calibri" charset="0"/>
                          <a:ea typeface="Calibri" charset="0"/>
                          <a:cs typeface="Calibri" charset="0"/>
                        </a:rPr>
                        <a:t>100% Max </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tc>
                  <a:txBody>
                    <a:bodyPr/>
                    <a:lstStyle/>
                    <a:p>
                      <a:pPr algn="r" fontAlgn="t"/>
                      <a:r>
                        <a:rPr lang="en-US" sz="1700">
                          <a:solidFill>
                            <a:srgbClr val="000000"/>
                          </a:solidFill>
                          <a:effectLst/>
                          <a:latin typeface="Calibri" charset="0"/>
                          <a:ea typeface="Calibri" charset="0"/>
                          <a:cs typeface="Calibri" charset="0"/>
                        </a:rPr>
                        <a:t>244.77</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extLst>
                  <a:ext uri="{0D108BD9-81ED-4DB2-BD59-A6C34878D82A}">
                    <a16:rowId xmlns:a16="http://schemas.microsoft.com/office/drawing/2014/main" val="10002"/>
                  </a:ext>
                </a:extLst>
              </a:tr>
              <a:tr h="305569">
                <a:tc>
                  <a:txBody>
                    <a:bodyPr/>
                    <a:lstStyle/>
                    <a:p>
                      <a:pPr algn="l" fontAlgn="t"/>
                      <a:r>
                        <a:rPr lang="en-US" sz="1700">
                          <a:solidFill>
                            <a:srgbClr val="000000"/>
                          </a:solidFill>
                          <a:effectLst/>
                          <a:latin typeface="Calibri" charset="0"/>
                          <a:ea typeface="Calibri" charset="0"/>
                          <a:cs typeface="Calibri" charset="0"/>
                        </a:rPr>
                        <a:t>99% </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tc>
                  <a:txBody>
                    <a:bodyPr/>
                    <a:lstStyle/>
                    <a:p>
                      <a:pPr algn="r" fontAlgn="t"/>
                      <a:r>
                        <a:rPr lang="en-US" sz="1700" dirty="0">
                          <a:solidFill>
                            <a:srgbClr val="000000"/>
                          </a:solidFill>
                          <a:effectLst/>
                          <a:latin typeface="Calibri" charset="0"/>
                          <a:ea typeface="Calibri" charset="0"/>
                          <a:cs typeface="Calibri" charset="0"/>
                        </a:rPr>
                        <a:t>160.51</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extLst>
                  <a:ext uri="{0D108BD9-81ED-4DB2-BD59-A6C34878D82A}">
                    <a16:rowId xmlns:a16="http://schemas.microsoft.com/office/drawing/2014/main" val="10003"/>
                  </a:ext>
                </a:extLst>
              </a:tr>
              <a:tr h="305569">
                <a:tc>
                  <a:txBody>
                    <a:bodyPr/>
                    <a:lstStyle/>
                    <a:p>
                      <a:pPr algn="l" fontAlgn="t"/>
                      <a:r>
                        <a:rPr lang="en-US" sz="1700">
                          <a:solidFill>
                            <a:srgbClr val="000000"/>
                          </a:solidFill>
                          <a:effectLst/>
                          <a:latin typeface="Calibri" charset="0"/>
                          <a:ea typeface="Calibri" charset="0"/>
                          <a:cs typeface="Calibri" charset="0"/>
                        </a:rPr>
                        <a:t>95% </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tc>
                  <a:txBody>
                    <a:bodyPr/>
                    <a:lstStyle/>
                    <a:p>
                      <a:pPr algn="r" fontAlgn="t"/>
                      <a:r>
                        <a:rPr lang="en-US" sz="1700">
                          <a:solidFill>
                            <a:srgbClr val="000000"/>
                          </a:solidFill>
                          <a:effectLst/>
                          <a:latin typeface="Calibri" charset="0"/>
                          <a:ea typeface="Calibri" charset="0"/>
                          <a:cs typeface="Calibri" charset="0"/>
                        </a:rPr>
                        <a:t>111.86</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extLst>
                  <a:ext uri="{0D108BD9-81ED-4DB2-BD59-A6C34878D82A}">
                    <a16:rowId xmlns:a16="http://schemas.microsoft.com/office/drawing/2014/main" val="10004"/>
                  </a:ext>
                </a:extLst>
              </a:tr>
              <a:tr h="305569">
                <a:tc>
                  <a:txBody>
                    <a:bodyPr/>
                    <a:lstStyle/>
                    <a:p>
                      <a:pPr algn="l" fontAlgn="t"/>
                      <a:r>
                        <a:rPr lang="en-US" sz="1700" dirty="0">
                          <a:solidFill>
                            <a:srgbClr val="000000"/>
                          </a:solidFill>
                          <a:effectLst/>
                          <a:latin typeface="Calibri" charset="0"/>
                          <a:ea typeface="Calibri" charset="0"/>
                          <a:cs typeface="Calibri" charset="0"/>
                        </a:rPr>
                        <a:t>90% </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tc>
                  <a:txBody>
                    <a:bodyPr/>
                    <a:lstStyle/>
                    <a:p>
                      <a:pPr algn="r" fontAlgn="t"/>
                      <a:r>
                        <a:rPr lang="en-US" sz="1700">
                          <a:solidFill>
                            <a:srgbClr val="000000"/>
                          </a:solidFill>
                          <a:effectLst/>
                          <a:latin typeface="Calibri" charset="0"/>
                          <a:ea typeface="Calibri" charset="0"/>
                          <a:cs typeface="Calibri" charset="0"/>
                        </a:rPr>
                        <a:t>92.5</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extLst>
                  <a:ext uri="{0D108BD9-81ED-4DB2-BD59-A6C34878D82A}">
                    <a16:rowId xmlns:a16="http://schemas.microsoft.com/office/drawing/2014/main" val="10005"/>
                  </a:ext>
                </a:extLst>
              </a:tr>
              <a:tr h="305569">
                <a:tc>
                  <a:txBody>
                    <a:bodyPr/>
                    <a:lstStyle/>
                    <a:p>
                      <a:pPr algn="l" fontAlgn="t"/>
                      <a:r>
                        <a:rPr lang="en-US" sz="1700" dirty="0">
                          <a:solidFill>
                            <a:srgbClr val="000000"/>
                          </a:solidFill>
                          <a:effectLst/>
                          <a:latin typeface="Calibri" charset="0"/>
                          <a:ea typeface="Calibri" charset="0"/>
                          <a:cs typeface="Calibri" charset="0"/>
                        </a:rPr>
                        <a:t>75% Q3 </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tc>
                  <a:txBody>
                    <a:bodyPr/>
                    <a:lstStyle/>
                    <a:p>
                      <a:pPr algn="r" fontAlgn="t"/>
                      <a:r>
                        <a:rPr lang="en-US" sz="1700">
                          <a:solidFill>
                            <a:srgbClr val="000000"/>
                          </a:solidFill>
                          <a:effectLst/>
                          <a:latin typeface="Calibri" charset="0"/>
                          <a:ea typeface="Calibri" charset="0"/>
                          <a:cs typeface="Calibri" charset="0"/>
                        </a:rPr>
                        <a:t>66.78</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extLst>
                  <a:ext uri="{0D108BD9-81ED-4DB2-BD59-A6C34878D82A}">
                    <a16:rowId xmlns:a16="http://schemas.microsoft.com/office/drawing/2014/main" val="10006"/>
                  </a:ext>
                </a:extLst>
              </a:tr>
              <a:tr h="305569">
                <a:tc>
                  <a:txBody>
                    <a:bodyPr/>
                    <a:lstStyle/>
                    <a:p>
                      <a:pPr algn="l" fontAlgn="t"/>
                      <a:r>
                        <a:rPr lang="en-US" sz="1700">
                          <a:solidFill>
                            <a:srgbClr val="000000"/>
                          </a:solidFill>
                          <a:effectLst/>
                          <a:latin typeface="Calibri" charset="0"/>
                          <a:ea typeface="Calibri" charset="0"/>
                          <a:cs typeface="Calibri" charset="0"/>
                        </a:rPr>
                        <a:t>50% Median</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tc>
                  <a:txBody>
                    <a:bodyPr/>
                    <a:lstStyle/>
                    <a:p>
                      <a:pPr algn="r" fontAlgn="t"/>
                      <a:r>
                        <a:rPr lang="en-US" sz="1700" dirty="0">
                          <a:solidFill>
                            <a:srgbClr val="000000"/>
                          </a:solidFill>
                          <a:effectLst/>
                          <a:latin typeface="Calibri" charset="0"/>
                          <a:ea typeface="Calibri" charset="0"/>
                          <a:cs typeface="Calibri" charset="0"/>
                        </a:rPr>
                        <a:t>48.525</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extLst>
                  <a:ext uri="{0D108BD9-81ED-4DB2-BD59-A6C34878D82A}">
                    <a16:rowId xmlns:a16="http://schemas.microsoft.com/office/drawing/2014/main" val="10007"/>
                  </a:ext>
                </a:extLst>
              </a:tr>
              <a:tr h="305569">
                <a:tc>
                  <a:txBody>
                    <a:bodyPr/>
                    <a:lstStyle/>
                    <a:p>
                      <a:pPr algn="l" fontAlgn="t"/>
                      <a:r>
                        <a:rPr lang="en-US" sz="1700">
                          <a:solidFill>
                            <a:srgbClr val="000000"/>
                          </a:solidFill>
                          <a:effectLst/>
                          <a:latin typeface="Calibri" charset="0"/>
                          <a:ea typeface="Calibri" charset="0"/>
                          <a:cs typeface="Calibri" charset="0"/>
                        </a:rPr>
                        <a:t>25% Q1 </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tc>
                  <a:txBody>
                    <a:bodyPr/>
                    <a:lstStyle/>
                    <a:p>
                      <a:pPr algn="r" fontAlgn="t"/>
                      <a:r>
                        <a:rPr lang="en-US" sz="1700">
                          <a:solidFill>
                            <a:srgbClr val="000000"/>
                          </a:solidFill>
                          <a:effectLst/>
                          <a:latin typeface="Calibri" charset="0"/>
                          <a:ea typeface="Calibri" charset="0"/>
                          <a:cs typeface="Calibri" charset="0"/>
                        </a:rPr>
                        <a:t>35.13</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extLst>
                  <a:ext uri="{0D108BD9-81ED-4DB2-BD59-A6C34878D82A}">
                    <a16:rowId xmlns:a16="http://schemas.microsoft.com/office/drawing/2014/main" val="10008"/>
                  </a:ext>
                </a:extLst>
              </a:tr>
              <a:tr h="305569">
                <a:tc>
                  <a:txBody>
                    <a:bodyPr/>
                    <a:lstStyle/>
                    <a:p>
                      <a:pPr algn="l" fontAlgn="t"/>
                      <a:r>
                        <a:rPr lang="en-US" sz="1700">
                          <a:solidFill>
                            <a:srgbClr val="000000"/>
                          </a:solidFill>
                          <a:effectLst/>
                          <a:latin typeface="Calibri" charset="0"/>
                          <a:ea typeface="Calibri" charset="0"/>
                          <a:cs typeface="Calibri" charset="0"/>
                        </a:rPr>
                        <a:t>10% </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tc>
                  <a:txBody>
                    <a:bodyPr/>
                    <a:lstStyle/>
                    <a:p>
                      <a:pPr algn="r" fontAlgn="t"/>
                      <a:r>
                        <a:rPr lang="en-US" sz="1700" dirty="0">
                          <a:solidFill>
                            <a:srgbClr val="000000"/>
                          </a:solidFill>
                          <a:effectLst/>
                          <a:latin typeface="Calibri" charset="0"/>
                          <a:ea typeface="Calibri" charset="0"/>
                          <a:cs typeface="Calibri" charset="0"/>
                        </a:rPr>
                        <a:t>29.66</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extLst>
                  <a:ext uri="{0D108BD9-81ED-4DB2-BD59-A6C34878D82A}">
                    <a16:rowId xmlns:a16="http://schemas.microsoft.com/office/drawing/2014/main" val="10009"/>
                  </a:ext>
                </a:extLst>
              </a:tr>
              <a:tr h="305569">
                <a:tc>
                  <a:txBody>
                    <a:bodyPr/>
                    <a:lstStyle/>
                    <a:p>
                      <a:pPr algn="l" fontAlgn="t"/>
                      <a:r>
                        <a:rPr lang="en-US" sz="1700">
                          <a:solidFill>
                            <a:srgbClr val="000000"/>
                          </a:solidFill>
                          <a:effectLst/>
                          <a:latin typeface="Calibri" charset="0"/>
                          <a:ea typeface="Calibri" charset="0"/>
                          <a:cs typeface="Calibri" charset="0"/>
                        </a:rPr>
                        <a:t>5% </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tc>
                  <a:txBody>
                    <a:bodyPr/>
                    <a:lstStyle/>
                    <a:p>
                      <a:pPr algn="r" fontAlgn="t"/>
                      <a:r>
                        <a:rPr lang="en-US" sz="1700">
                          <a:solidFill>
                            <a:srgbClr val="000000"/>
                          </a:solidFill>
                          <a:effectLst/>
                          <a:latin typeface="Calibri" charset="0"/>
                          <a:ea typeface="Calibri" charset="0"/>
                          <a:cs typeface="Calibri" charset="0"/>
                        </a:rPr>
                        <a:t>19.91</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extLst>
                  <a:ext uri="{0D108BD9-81ED-4DB2-BD59-A6C34878D82A}">
                    <a16:rowId xmlns:a16="http://schemas.microsoft.com/office/drawing/2014/main" val="10010"/>
                  </a:ext>
                </a:extLst>
              </a:tr>
              <a:tr h="305569">
                <a:tc>
                  <a:txBody>
                    <a:bodyPr/>
                    <a:lstStyle/>
                    <a:p>
                      <a:pPr algn="l" fontAlgn="t"/>
                      <a:r>
                        <a:rPr lang="en-US" sz="1700">
                          <a:solidFill>
                            <a:srgbClr val="000000"/>
                          </a:solidFill>
                          <a:effectLst/>
                          <a:latin typeface="Calibri" charset="0"/>
                          <a:ea typeface="Calibri" charset="0"/>
                          <a:cs typeface="Calibri" charset="0"/>
                        </a:rPr>
                        <a:t>1% </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tc>
                  <a:txBody>
                    <a:bodyPr/>
                    <a:lstStyle/>
                    <a:p>
                      <a:pPr algn="r" fontAlgn="t"/>
                      <a:r>
                        <a:rPr lang="en-US" sz="1700">
                          <a:solidFill>
                            <a:srgbClr val="000000"/>
                          </a:solidFill>
                          <a:effectLst/>
                          <a:latin typeface="Calibri" charset="0"/>
                          <a:ea typeface="Calibri" charset="0"/>
                          <a:cs typeface="Calibri" charset="0"/>
                        </a:rPr>
                        <a:t>10.56</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28575" cap="flat" cmpd="dbl" algn="ctr">
                      <a:solidFill>
                        <a:srgbClr val="000000"/>
                      </a:solidFill>
                      <a:prstDash val="solid"/>
                      <a:round/>
                      <a:headEnd type="none" w="med" len="med"/>
                      <a:tailEnd type="none" w="med" len="med"/>
                    </a:lnB>
                    <a:solidFill>
                      <a:srgbClr val="D3D3D3"/>
                    </a:solidFill>
                  </a:tcPr>
                </a:tc>
                <a:extLst>
                  <a:ext uri="{0D108BD9-81ED-4DB2-BD59-A6C34878D82A}">
                    <a16:rowId xmlns:a16="http://schemas.microsoft.com/office/drawing/2014/main" val="10011"/>
                  </a:ext>
                </a:extLst>
              </a:tr>
              <a:tr h="305569">
                <a:tc>
                  <a:txBody>
                    <a:bodyPr/>
                    <a:lstStyle/>
                    <a:p>
                      <a:pPr algn="l" fontAlgn="t"/>
                      <a:r>
                        <a:rPr lang="en-US" sz="1700">
                          <a:solidFill>
                            <a:srgbClr val="000000"/>
                          </a:solidFill>
                          <a:effectLst/>
                          <a:latin typeface="Calibri" charset="0"/>
                          <a:ea typeface="Calibri" charset="0"/>
                          <a:cs typeface="Calibri" charset="0"/>
                        </a:rPr>
                        <a:t>0% Min </a:t>
                      </a:r>
                    </a:p>
                  </a:txBody>
                  <a:tcPr marL="26676" marR="26676" marT="26676" marB="26676">
                    <a:lnL w="28575" cap="flat" cmpd="dbl" algn="ctr">
                      <a:solidFill>
                        <a:srgbClr val="000000"/>
                      </a:solidFill>
                      <a:prstDash val="solid"/>
                      <a:round/>
                      <a:headEnd type="none" w="med" len="med"/>
                      <a:tailEnd type="none" w="med" len="med"/>
                    </a:lnL>
                    <a:lnR w="28575" cap="flat" cmpd="dbl" algn="ctr">
                      <a:solidFill>
                        <a:srgbClr val="000000"/>
                      </a:solidFill>
                      <a:prstDash val="solid"/>
                      <a:round/>
                      <a:headEnd type="none" w="med" len="med"/>
                      <a:tailEnd type="none" w="med" len="med"/>
                    </a:lnR>
                    <a:lnT w="28575" cap="flat" cmpd="dbl" algn="ctr">
                      <a:solidFill>
                        <a:srgbClr val="000000"/>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3D3D3"/>
                    </a:solidFill>
                  </a:tcPr>
                </a:tc>
                <a:tc>
                  <a:txBody>
                    <a:bodyPr/>
                    <a:lstStyle/>
                    <a:p>
                      <a:pPr algn="r" fontAlgn="t"/>
                      <a:r>
                        <a:rPr lang="en-US" sz="1700" dirty="0">
                          <a:solidFill>
                            <a:srgbClr val="000000"/>
                          </a:solidFill>
                          <a:effectLst/>
                          <a:latin typeface="Calibri" charset="0"/>
                          <a:ea typeface="Calibri" charset="0"/>
                          <a:cs typeface="Calibri" charset="0"/>
                        </a:rPr>
                        <a:t>2</a:t>
                      </a:r>
                    </a:p>
                  </a:txBody>
                  <a:tcPr marL="26676" marR="26676" marT="26676" marB="26676">
                    <a:lnL w="28575" cap="flat" cmpd="dbl" algn="ctr">
                      <a:solidFill>
                        <a:srgbClr val="000000"/>
                      </a:solidFill>
                      <a:prstDash val="solid"/>
                      <a:round/>
                      <a:headEnd type="none" w="med" len="med"/>
                      <a:tailEnd type="none" w="med" len="med"/>
                    </a:lnL>
                    <a:lnR w="14288" cap="flat" cmpd="sng" algn="ctr">
                      <a:solidFill>
                        <a:srgbClr val="FFFFFF"/>
                      </a:solidFill>
                      <a:prstDash val="solid"/>
                      <a:round/>
                      <a:headEnd type="none" w="med" len="med"/>
                      <a:tailEnd type="none" w="med" len="med"/>
                    </a:lnR>
                    <a:lnT w="28575" cap="flat" cmpd="dbl" algn="ctr">
                      <a:solidFill>
                        <a:srgbClr val="000000"/>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3D3D3"/>
                    </a:solidFill>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510199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libri" charset="0"/>
                <a:ea typeface="Calibri" charset="0"/>
                <a:cs typeface="Calibri" charset="0"/>
              </a:rPr>
              <a:t>Agenda:-</a:t>
            </a:r>
          </a:p>
        </p:txBody>
      </p:sp>
      <p:sp>
        <p:nvSpPr>
          <p:cNvPr id="3" name="Content Placeholder 2"/>
          <p:cNvSpPr>
            <a:spLocks noGrp="1"/>
          </p:cNvSpPr>
          <p:nvPr>
            <p:ph idx="1"/>
          </p:nvPr>
        </p:nvSpPr>
        <p:spPr/>
        <p:txBody>
          <a:bodyPr>
            <a:normAutofit/>
          </a:bodyPr>
          <a:lstStyle/>
          <a:p>
            <a:r>
              <a:rPr lang="en-IN" dirty="0">
                <a:latin typeface="Calibri" charset="0"/>
                <a:ea typeface="Calibri" charset="0"/>
                <a:cs typeface="Calibri" charset="0"/>
              </a:rPr>
              <a:t>Our Agenda is to the increase in Churn rates and declining ARPU has being reported, where </a:t>
            </a:r>
            <a:r>
              <a:rPr lang="en-IN" dirty="0" err="1">
                <a:latin typeface="Calibri" charset="0"/>
                <a:ea typeface="Calibri" charset="0"/>
                <a:cs typeface="Calibri" charset="0"/>
              </a:rPr>
              <a:t>Mobicom</a:t>
            </a:r>
            <a:r>
              <a:rPr lang="en-IN" dirty="0">
                <a:latin typeface="Calibri" charset="0"/>
                <a:ea typeface="Calibri" charset="0"/>
                <a:cs typeface="Calibri" charset="0"/>
              </a:rPr>
              <a:t> already has relatively high churn rates.</a:t>
            </a:r>
          </a:p>
          <a:p>
            <a:r>
              <a:rPr lang="en-IN" dirty="0">
                <a:latin typeface="Calibri" charset="0"/>
                <a:ea typeface="Calibri" charset="0"/>
                <a:cs typeface="Calibri" charset="0"/>
              </a:rPr>
              <a:t>Retaining customers reactively and other initiatives like targeted proactive usage enhancing marketing programs for Retention Strategies are to be positively carried out by Marketing head and Retention Manager.</a:t>
            </a:r>
          </a:p>
          <a:p>
            <a:r>
              <a:rPr lang="en-IN" dirty="0">
                <a:latin typeface="Calibri" charset="0"/>
                <a:ea typeface="Calibri" charset="0"/>
                <a:cs typeface="Calibri" charset="0"/>
              </a:rPr>
              <a:t>We have to analysis by Business problems defined and solution and strategies in mind , very strong analysis is require to be performed to identify the driving factors for the increasing churn rates and declining </a:t>
            </a:r>
            <a:r>
              <a:rPr lang="en-IN" dirty="0" err="1">
                <a:latin typeface="Calibri" charset="0"/>
                <a:ea typeface="Calibri" charset="0"/>
                <a:cs typeface="Calibri" charset="0"/>
              </a:rPr>
              <a:t>ARPU,so</a:t>
            </a:r>
            <a:r>
              <a:rPr lang="en-IN" dirty="0">
                <a:latin typeface="Calibri" charset="0"/>
                <a:ea typeface="Calibri" charset="0"/>
                <a:cs typeface="Calibri" charset="0"/>
              </a:rPr>
              <a:t> that these solution and strategies can be carried out effectively. We are already provided with data with categories like Cost &amp; Billing , Customer </a:t>
            </a:r>
            <a:r>
              <a:rPr lang="en-IN" dirty="0" err="1">
                <a:latin typeface="Calibri" charset="0"/>
                <a:ea typeface="Calibri" charset="0"/>
                <a:cs typeface="Calibri" charset="0"/>
              </a:rPr>
              <a:t>Care,Details</a:t>
            </a:r>
            <a:r>
              <a:rPr lang="en-IN" dirty="0">
                <a:latin typeface="Calibri" charset="0"/>
                <a:ea typeface="Calibri" charset="0"/>
                <a:cs typeface="Calibri" charset="0"/>
              </a:rPr>
              <a:t> of Call and Customer Demographics. </a:t>
            </a:r>
            <a:r>
              <a:rPr lang="en-IN" b="1" dirty="0">
                <a:solidFill>
                  <a:srgbClr val="FF0000"/>
                </a:solidFill>
                <a:latin typeface="Calibri" charset="0"/>
                <a:ea typeface="Calibri" charset="0"/>
                <a:cs typeface="Calibri" charset="0"/>
              </a:rPr>
              <a:t>The Target variable is Churn.</a:t>
            </a:r>
          </a:p>
          <a:p>
            <a:endParaRPr lang="en-US" dirty="0"/>
          </a:p>
        </p:txBody>
      </p:sp>
    </p:spTree>
    <p:extLst>
      <p:ext uri="{BB962C8B-B14F-4D97-AF65-F5344CB8AC3E}">
        <p14:creationId xmlns:p14="http://schemas.microsoft.com/office/powerpoint/2010/main" val="1344310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1711" y="964692"/>
            <a:ext cx="8409153" cy="1188720"/>
          </a:xfrm>
        </p:spPr>
        <p:txBody>
          <a:bodyPr/>
          <a:lstStyle/>
          <a:p>
            <a:r>
              <a:rPr lang="en-US" dirty="0">
                <a:latin typeface="Calibri" charset="0"/>
                <a:ea typeface="Calibri" charset="0"/>
                <a:cs typeface="Calibri" charset="0"/>
              </a:rPr>
              <a:t>Churn Data</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925953859"/>
              </p:ext>
            </p:extLst>
          </p:nvPr>
        </p:nvGraphicFramePr>
        <p:xfrm>
          <a:off x="1551711" y="3357725"/>
          <a:ext cx="7785675" cy="1211580"/>
        </p:xfrm>
        <a:graphic>
          <a:graphicData uri="http://schemas.openxmlformats.org/drawingml/2006/table">
            <a:tbl>
              <a:tblPr/>
              <a:tblGrid>
                <a:gridCol w="1557135">
                  <a:extLst>
                    <a:ext uri="{9D8B030D-6E8A-4147-A177-3AD203B41FA5}">
                      <a16:colId xmlns:a16="http://schemas.microsoft.com/office/drawing/2014/main" val="20000"/>
                    </a:ext>
                  </a:extLst>
                </a:gridCol>
                <a:gridCol w="1557135">
                  <a:extLst>
                    <a:ext uri="{9D8B030D-6E8A-4147-A177-3AD203B41FA5}">
                      <a16:colId xmlns:a16="http://schemas.microsoft.com/office/drawing/2014/main" val="20001"/>
                    </a:ext>
                  </a:extLst>
                </a:gridCol>
                <a:gridCol w="1557135">
                  <a:extLst>
                    <a:ext uri="{9D8B030D-6E8A-4147-A177-3AD203B41FA5}">
                      <a16:colId xmlns:a16="http://schemas.microsoft.com/office/drawing/2014/main" val="20002"/>
                    </a:ext>
                  </a:extLst>
                </a:gridCol>
                <a:gridCol w="1557135">
                  <a:extLst>
                    <a:ext uri="{9D8B030D-6E8A-4147-A177-3AD203B41FA5}">
                      <a16:colId xmlns:a16="http://schemas.microsoft.com/office/drawing/2014/main" val="20003"/>
                    </a:ext>
                  </a:extLst>
                </a:gridCol>
                <a:gridCol w="1557135">
                  <a:extLst>
                    <a:ext uri="{9D8B030D-6E8A-4147-A177-3AD203B41FA5}">
                      <a16:colId xmlns:a16="http://schemas.microsoft.com/office/drawing/2014/main" val="20004"/>
                    </a:ext>
                  </a:extLst>
                </a:gridCol>
              </a:tblGrid>
              <a:tr h="427664">
                <a:tc>
                  <a:txBody>
                    <a:bodyPr/>
                    <a:lstStyle/>
                    <a:p>
                      <a:pPr algn="ctr" fontAlgn="b"/>
                      <a:r>
                        <a:rPr lang="en-US" b="1" i="0" dirty="0">
                          <a:solidFill>
                            <a:srgbClr val="112277"/>
                          </a:solidFill>
                          <a:effectLst/>
                          <a:latin typeface="Arial" charset="0"/>
                        </a:rPr>
                        <a:t>churn</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ctr" fontAlgn="b"/>
                      <a:r>
                        <a:rPr lang="en-US" b="1" i="0" dirty="0">
                          <a:solidFill>
                            <a:srgbClr val="112277"/>
                          </a:solidFill>
                          <a:effectLst/>
                          <a:latin typeface="Arial" charset="0"/>
                        </a:rPr>
                        <a:t>Frequency</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tc>
                  <a:txBody>
                    <a:bodyPr/>
                    <a:lstStyle/>
                    <a:p>
                      <a:pPr algn="ctr" fontAlgn="b"/>
                      <a:r>
                        <a:rPr lang="en-US" b="1" i="0" dirty="0">
                          <a:solidFill>
                            <a:srgbClr val="112277"/>
                          </a:solidFill>
                          <a:effectLst/>
                          <a:latin typeface="Arial" charset="0"/>
                        </a:rPr>
                        <a:t>Percent</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tc>
                  <a:txBody>
                    <a:bodyPr/>
                    <a:lstStyle/>
                    <a:p>
                      <a:pPr algn="ctr" fontAlgn="b"/>
                      <a:r>
                        <a:rPr lang="en-US" b="1" i="0">
                          <a:solidFill>
                            <a:srgbClr val="112277"/>
                          </a:solidFill>
                          <a:effectLst/>
                          <a:latin typeface="Arial" charset="0"/>
                        </a:rPr>
                        <a:t>Cumulative</a:t>
                      </a:r>
                      <a:br>
                        <a:rPr lang="en-US" b="1" i="0">
                          <a:solidFill>
                            <a:srgbClr val="112277"/>
                          </a:solidFill>
                          <a:effectLst/>
                          <a:latin typeface="Arial" charset="0"/>
                        </a:rPr>
                      </a:br>
                      <a:r>
                        <a:rPr lang="en-US" b="1" i="0">
                          <a:solidFill>
                            <a:srgbClr val="112277"/>
                          </a:solidFill>
                          <a:effectLst/>
                          <a:latin typeface="Arial" charset="0"/>
                        </a:rPr>
                        <a:t>Frequency</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tc>
                  <a:txBody>
                    <a:bodyPr/>
                    <a:lstStyle/>
                    <a:p>
                      <a:pPr algn="ctr" fontAlgn="b"/>
                      <a:r>
                        <a:rPr lang="en-US" b="1" i="0" dirty="0">
                          <a:solidFill>
                            <a:srgbClr val="112277"/>
                          </a:solidFill>
                          <a:effectLst/>
                          <a:latin typeface="Arial" charset="0"/>
                        </a:rPr>
                        <a:t>Cumulative</a:t>
                      </a:r>
                      <a:br>
                        <a:rPr lang="en-US" b="1" i="0" dirty="0">
                          <a:solidFill>
                            <a:srgbClr val="112277"/>
                          </a:solidFill>
                          <a:effectLst/>
                          <a:latin typeface="Arial" charset="0"/>
                        </a:rPr>
                      </a:br>
                      <a:r>
                        <a:rPr lang="en-US" b="1" i="0" dirty="0">
                          <a:solidFill>
                            <a:srgbClr val="112277"/>
                          </a:solidFill>
                          <a:effectLst/>
                          <a:latin typeface="Arial" charset="0"/>
                        </a:rPr>
                        <a:t>Percent</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extLst>
                  <a:ext uri="{0D108BD9-81ED-4DB2-BD59-A6C34878D82A}">
                    <a16:rowId xmlns:a16="http://schemas.microsoft.com/office/drawing/2014/main" val="10000"/>
                  </a:ext>
                </a:extLst>
              </a:tr>
              <a:tr h="227717">
                <a:tc>
                  <a:txBody>
                    <a:bodyPr/>
                    <a:lstStyle/>
                    <a:p>
                      <a:pPr algn="ctr" fontAlgn="t"/>
                      <a:r>
                        <a:rPr lang="en-US" b="1" i="0">
                          <a:solidFill>
                            <a:srgbClr val="112277"/>
                          </a:solidFill>
                          <a:effectLst/>
                          <a:latin typeface="Arial" charset="0"/>
                        </a:rPr>
                        <a:t>0</a:t>
                      </a:r>
                    </a:p>
                  </a:txBody>
                  <a:tcPr marL="38100" marR="38100" marT="19050" marB="19050">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ctr" fontAlgn="t"/>
                      <a:r>
                        <a:rPr lang="is-IS" b="0" i="0" dirty="0">
                          <a:effectLst/>
                          <a:latin typeface="Arial" charset="0"/>
                        </a:rPr>
                        <a:t>20132</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ctr" fontAlgn="t"/>
                      <a:r>
                        <a:rPr lang="nb-NO" b="0" i="0" dirty="0">
                          <a:effectLst/>
                          <a:latin typeface="Arial" charset="0"/>
                        </a:rPr>
                        <a:t>76.12</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ctr" fontAlgn="t"/>
                      <a:r>
                        <a:rPr lang="is-IS" b="0" i="0" dirty="0">
                          <a:effectLst/>
                          <a:latin typeface="Arial" charset="0"/>
                        </a:rPr>
                        <a:t>20132</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ctr" fontAlgn="t"/>
                      <a:r>
                        <a:rPr lang="nb-NO" b="0" i="0" dirty="0">
                          <a:effectLst/>
                          <a:latin typeface="Arial" charset="0"/>
                        </a:rPr>
                        <a:t>76.12</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27717">
                <a:tc>
                  <a:txBody>
                    <a:bodyPr/>
                    <a:lstStyle/>
                    <a:p>
                      <a:pPr algn="ctr" fontAlgn="t"/>
                      <a:r>
                        <a:rPr lang="en-US" b="1" i="0">
                          <a:solidFill>
                            <a:srgbClr val="112277"/>
                          </a:solidFill>
                          <a:effectLst/>
                          <a:latin typeface="Arial" charset="0"/>
                        </a:rPr>
                        <a:t>1</a:t>
                      </a:r>
                    </a:p>
                  </a:txBody>
                  <a:tcPr marL="38100" marR="38100" marT="19050" marB="19050">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ctr" fontAlgn="t"/>
                      <a:r>
                        <a:rPr lang="is-IS" b="0" i="0" dirty="0">
                          <a:effectLst/>
                          <a:latin typeface="Arial" charset="0"/>
                        </a:rPr>
                        <a:t>6317</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ctr" fontAlgn="t"/>
                      <a:r>
                        <a:rPr lang="hr-HR" b="0" i="0" dirty="0">
                          <a:effectLst/>
                          <a:latin typeface="Arial" charset="0"/>
                        </a:rPr>
                        <a:t>2</a:t>
                      </a:r>
                      <a:r>
                        <a:rPr lang="en-IN" b="0" i="0" dirty="0">
                          <a:effectLst/>
                          <a:latin typeface="Arial" charset="0"/>
                        </a:rPr>
                        <a:t>3.88</a:t>
                      </a:r>
                      <a:endParaRPr lang="hr-HR" b="0" i="0" dirty="0">
                        <a:effectLst/>
                        <a:latin typeface="Arial" charset="0"/>
                      </a:endParaRP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ctr" fontAlgn="t"/>
                      <a:r>
                        <a:rPr lang="is-IS" b="0" i="0" dirty="0">
                          <a:effectLst/>
                          <a:latin typeface="Arial" charset="0"/>
                        </a:rPr>
                        <a:t>26449</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ctr" fontAlgn="t"/>
                      <a:r>
                        <a:rPr lang="nb-NO" b="0" i="0" dirty="0">
                          <a:effectLst/>
                          <a:latin typeface="Arial" charset="0"/>
                        </a:rPr>
                        <a:t>100.00</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bl>
          </a:graphicData>
        </a:graphic>
      </p:graphicFrame>
      <p:sp>
        <p:nvSpPr>
          <p:cNvPr id="6" name="TextBox 5"/>
          <p:cNvSpPr txBox="1"/>
          <p:nvPr/>
        </p:nvSpPr>
        <p:spPr>
          <a:xfrm>
            <a:off x="590730" y="2091559"/>
            <a:ext cx="9654494" cy="1200329"/>
          </a:xfrm>
          <a:prstGeom prst="rect">
            <a:avLst/>
          </a:prstGeom>
          <a:noFill/>
        </p:spPr>
        <p:txBody>
          <a:bodyPr wrap="square" rtlCol="0">
            <a:spAutoFit/>
          </a:bodyPr>
          <a:lstStyle/>
          <a:p>
            <a:pPr lvl="3"/>
            <a:endParaRPr lang="en-IN" dirty="0">
              <a:latin typeface="Calibri" charset="0"/>
              <a:ea typeface="Calibri" charset="0"/>
              <a:cs typeface="Calibri" charset="0"/>
            </a:endParaRPr>
          </a:p>
          <a:p>
            <a:pPr lvl="3"/>
            <a:r>
              <a:rPr lang="en-IN" dirty="0">
                <a:latin typeface="Calibri" charset="0"/>
                <a:ea typeface="Calibri" charset="0"/>
                <a:cs typeface="Calibri" charset="0"/>
              </a:rPr>
              <a:t>Based on the initial data exploration, we have found that around 24% customers have churned </a:t>
            </a:r>
          </a:p>
          <a:p>
            <a:pPr lvl="3"/>
            <a:r>
              <a:rPr lang="en-IN" dirty="0">
                <a:latin typeface="Calibri" charset="0"/>
                <a:ea typeface="Calibri" charset="0"/>
                <a:cs typeface="Calibri" charset="0"/>
              </a:rPr>
              <a:t>and rest 76% are not churned.</a:t>
            </a:r>
          </a:p>
        </p:txBody>
      </p:sp>
    </p:spTree>
    <p:extLst>
      <p:ext uri="{BB962C8B-B14F-4D97-AF65-F5344CB8AC3E}">
        <p14:creationId xmlns:p14="http://schemas.microsoft.com/office/powerpoint/2010/main" val="147257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4286" y="450075"/>
            <a:ext cx="7729728" cy="1188720"/>
          </a:xfrm>
        </p:spPr>
        <p:txBody>
          <a:bodyPr>
            <a:normAutofit/>
          </a:bodyPr>
          <a:lstStyle/>
          <a:p>
            <a:r>
              <a:rPr lang="en-IN" dirty="0">
                <a:latin typeface="Calibri" charset="0"/>
                <a:ea typeface="Calibri" charset="0"/>
                <a:cs typeface="Calibri" charset="0"/>
              </a:rPr>
              <a:t>Output-Logistic Regression: Development</a:t>
            </a:r>
            <a:endParaRPr lang="en-US" dirty="0">
              <a:latin typeface="Calibri" charset="0"/>
              <a:ea typeface="Calibri" charset="0"/>
              <a:cs typeface="Calibri" charset="0"/>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786683304"/>
              </p:ext>
            </p:extLst>
          </p:nvPr>
        </p:nvGraphicFramePr>
        <p:xfrm>
          <a:off x="2049517" y="2427889"/>
          <a:ext cx="6399267" cy="1524000"/>
        </p:xfrm>
        <a:graphic>
          <a:graphicData uri="http://schemas.openxmlformats.org/drawingml/2006/table">
            <a:tbl>
              <a:tblPr/>
              <a:tblGrid>
                <a:gridCol w="2133089">
                  <a:extLst>
                    <a:ext uri="{9D8B030D-6E8A-4147-A177-3AD203B41FA5}">
                      <a16:colId xmlns:a16="http://schemas.microsoft.com/office/drawing/2014/main" val="20000"/>
                    </a:ext>
                  </a:extLst>
                </a:gridCol>
                <a:gridCol w="2133089">
                  <a:extLst>
                    <a:ext uri="{9D8B030D-6E8A-4147-A177-3AD203B41FA5}">
                      <a16:colId xmlns:a16="http://schemas.microsoft.com/office/drawing/2014/main" val="20001"/>
                    </a:ext>
                  </a:extLst>
                </a:gridCol>
                <a:gridCol w="2133089">
                  <a:extLst>
                    <a:ext uri="{9D8B030D-6E8A-4147-A177-3AD203B41FA5}">
                      <a16:colId xmlns:a16="http://schemas.microsoft.com/office/drawing/2014/main" val="20002"/>
                    </a:ext>
                  </a:extLst>
                </a:gridCol>
              </a:tblGrid>
              <a:tr h="242243">
                <a:tc gridSpan="3">
                  <a:txBody>
                    <a:bodyPr/>
                    <a:lstStyle/>
                    <a:p>
                      <a:pPr algn="ctr" fontAlgn="b"/>
                      <a:r>
                        <a:rPr lang="en-US" b="1" i="0" dirty="0">
                          <a:solidFill>
                            <a:srgbClr val="112277"/>
                          </a:solidFill>
                          <a:effectLst/>
                          <a:latin typeface="Arial" charset="0"/>
                        </a:rPr>
                        <a:t>Response Profile</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54945">
                <a:tc>
                  <a:txBody>
                    <a:bodyPr/>
                    <a:lstStyle/>
                    <a:p>
                      <a:pPr algn="ctr" fontAlgn="b"/>
                      <a:r>
                        <a:rPr lang="en-US" b="1" i="0">
                          <a:solidFill>
                            <a:srgbClr val="112277"/>
                          </a:solidFill>
                          <a:effectLst/>
                          <a:latin typeface="Arial" charset="0"/>
                        </a:rPr>
                        <a:t>Ordered</a:t>
                      </a:r>
                      <a:br>
                        <a:rPr lang="en-US" b="1" i="0">
                          <a:solidFill>
                            <a:srgbClr val="112277"/>
                          </a:solidFill>
                          <a:effectLst/>
                          <a:latin typeface="Arial" charset="0"/>
                        </a:rPr>
                      </a:br>
                      <a:r>
                        <a:rPr lang="en-US" b="1" i="0">
                          <a:solidFill>
                            <a:srgbClr val="112277"/>
                          </a:solidFill>
                          <a:effectLst/>
                          <a:latin typeface="Arial" charset="0"/>
                        </a:rPr>
                        <a:t>Value</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ctr" fontAlgn="b"/>
                      <a:r>
                        <a:rPr lang="en-US" b="1" i="0" dirty="0">
                          <a:solidFill>
                            <a:srgbClr val="112277"/>
                          </a:solidFill>
                          <a:effectLst/>
                          <a:latin typeface="Arial" charset="0"/>
                        </a:rPr>
                        <a:t>churn</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tc>
                  <a:txBody>
                    <a:bodyPr/>
                    <a:lstStyle/>
                    <a:p>
                      <a:pPr algn="ctr" fontAlgn="b"/>
                      <a:r>
                        <a:rPr lang="en-US" b="1" i="0" dirty="0">
                          <a:solidFill>
                            <a:srgbClr val="112277"/>
                          </a:solidFill>
                          <a:effectLst/>
                          <a:latin typeface="Arial" charset="0"/>
                        </a:rPr>
                        <a:t>Total</a:t>
                      </a:r>
                      <a:br>
                        <a:rPr lang="en-US" b="1" i="0" dirty="0">
                          <a:solidFill>
                            <a:srgbClr val="112277"/>
                          </a:solidFill>
                          <a:effectLst/>
                          <a:latin typeface="Arial" charset="0"/>
                        </a:rPr>
                      </a:br>
                      <a:r>
                        <a:rPr lang="en-US" b="1" i="0" dirty="0">
                          <a:solidFill>
                            <a:srgbClr val="112277"/>
                          </a:solidFill>
                          <a:effectLst/>
                          <a:latin typeface="Arial" charset="0"/>
                        </a:rPr>
                        <a:t>Frequency</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extLst>
                  <a:ext uri="{0D108BD9-81ED-4DB2-BD59-A6C34878D82A}">
                    <a16:rowId xmlns:a16="http://schemas.microsoft.com/office/drawing/2014/main" val="10001"/>
                  </a:ext>
                </a:extLst>
              </a:tr>
              <a:tr h="242243">
                <a:tc>
                  <a:txBody>
                    <a:bodyPr/>
                    <a:lstStyle/>
                    <a:p>
                      <a:pPr algn="ctr" fontAlgn="t"/>
                      <a:r>
                        <a:rPr lang="en-US" b="1" i="0" dirty="0">
                          <a:solidFill>
                            <a:srgbClr val="112277"/>
                          </a:solidFill>
                          <a:effectLst/>
                          <a:latin typeface="Arial" charset="0"/>
                        </a:rPr>
                        <a:t>1</a:t>
                      </a:r>
                    </a:p>
                  </a:txBody>
                  <a:tcPr marL="38100" marR="38100" marT="19050" marB="19050">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ctr" fontAlgn="t"/>
                      <a:r>
                        <a:rPr lang="en-US" b="0" i="0" dirty="0">
                          <a:effectLst/>
                          <a:latin typeface="Arial" charset="0"/>
                        </a:rPr>
                        <a:t>1</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ctr" fontAlgn="t"/>
                      <a:r>
                        <a:rPr lang="is-IS" b="0" i="0" dirty="0">
                          <a:effectLst/>
                          <a:latin typeface="Arial" charset="0"/>
                        </a:rPr>
                        <a:t>4059</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242243">
                <a:tc>
                  <a:txBody>
                    <a:bodyPr/>
                    <a:lstStyle/>
                    <a:p>
                      <a:pPr algn="ctr" fontAlgn="t"/>
                      <a:r>
                        <a:rPr lang="is-IS" b="1" i="0" dirty="0">
                          <a:solidFill>
                            <a:srgbClr val="112277"/>
                          </a:solidFill>
                          <a:effectLst/>
                          <a:latin typeface="Arial" charset="0"/>
                        </a:rPr>
                        <a:t>2</a:t>
                      </a:r>
                    </a:p>
                  </a:txBody>
                  <a:tcPr marL="38100" marR="38100" marT="19050" marB="19050">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ctr" fontAlgn="t"/>
                      <a:r>
                        <a:rPr lang="en-US" b="0" i="0" dirty="0">
                          <a:effectLst/>
                          <a:latin typeface="Arial" charset="0"/>
                        </a:rPr>
                        <a:t>0</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ctr" fontAlgn="t"/>
                      <a:r>
                        <a:rPr lang="en-US" b="0" i="0" dirty="0">
                          <a:effectLst/>
                          <a:latin typeface="Arial" charset="0"/>
                        </a:rPr>
                        <a:t>13228</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bl>
          </a:graphicData>
        </a:graphic>
      </p:graphicFrame>
      <p:sp>
        <p:nvSpPr>
          <p:cNvPr id="5" name="TextBox 4"/>
          <p:cNvSpPr txBox="1"/>
          <p:nvPr/>
        </p:nvSpPr>
        <p:spPr>
          <a:xfrm>
            <a:off x="3360908" y="4312946"/>
            <a:ext cx="3776483" cy="369332"/>
          </a:xfrm>
          <a:prstGeom prst="rect">
            <a:avLst/>
          </a:prstGeom>
          <a:noFill/>
        </p:spPr>
        <p:txBody>
          <a:bodyPr wrap="none" rtlCol="0">
            <a:spAutoFit/>
          </a:bodyPr>
          <a:lstStyle/>
          <a:p>
            <a:r>
              <a:rPr lang="en-US" dirty="0">
                <a:latin typeface="Calibri" charset="0"/>
                <a:ea typeface="Calibri" charset="0"/>
                <a:cs typeface="Calibri" charset="0"/>
              </a:rPr>
              <a:t>Above are the statistics for the model.</a:t>
            </a:r>
          </a:p>
        </p:txBody>
      </p:sp>
      <p:graphicFrame>
        <p:nvGraphicFramePr>
          <p:cNvPr id="8" name="Table 7"/>
          <p:cNvGraphicFramePr>
            <a:graphicFrameLocks noGrp="1"/>
          </p:cNvGraphicFramePr>
          <p:nvPr>
            <p:extLst>
              <p:ext uri="{D42A27DB-BD31-4B8C-83A1-F6EECF244321}">
                <p14:modId xmlns:p14="http://schemas.microsoft.com/office/powerpoint/2010/main" val="902870470"/>
              </p:ext>
            </p:extLst>
          </p:nvPr>
        </p:nvGraphicFramePr>
        <p:xfrm>
          <a:off x="925458" y="5043336"/>
          <a:ext cx="9385191" cy="624840"/>
        </p:xfrm>
        <a:graphic>
          <a:graphicData uri="http://schemas.openxmlformats.org/drawingml/2006/table">
            <a:tbl>
              <a:tblPr/>
              <a:tblGrid>
                <a:gridCol w="9385191">
                  <a:extLst>
                    <a:ext uri="{9D8B030D-6E8A-4147-A177-3AD203B41FA5}">
                      <a16:colId xmlns:a16="http://schemas.microsoft.com/office/drawing/2014/main" val="20000"/>
                    </a:ext>
                  </a:extLst>
                </a:gridCol>
              </a:tblGrid>
              <a:tr h="310055">
                <a:tc>
                  <a:txBody>
                    <a:bodyPr/>
                    <a:lstStyle/>
                    <a:p>
                      <a:pPr algn="ctr" fontAlgn="b"/>
                      <a:r>
                        <a:rPr lang="en-US" b="1" i="0" dirty="0">
                          <a:solidFill>
                            <a:srgbClr val="112277"/>
                          </a:solidFill>
                          <a:effectLst/>
                          <a:latin typeface="Arial" charset="0"/>
                        </a:rPr>
                        <a:t>Model Convergence Status</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extLst>
                  <a:ext uri="{0D108BD9-81ED-4DB2-BD59-A6C34878D82A}">
                    <a16:rowId xmlns:a16="http://schemas.microsoft.com/office/drawing/2014/main" val="10000"/>
                  </a:ext>
                </a:extLst>
              </a:tr>
              <a:tr h="310055">
                <a:tc>
                  <a:txBody>
                    <a:bodyPr/>
                    <a:lstStyle/>
                    <a:p>
                      <a:pPr algn="ctr" fontAlgn="t"/>
                      <a:r>
                        <a:rPr lang="en-US" b="0" i="0" dirty="0">
                          <a:effectLst/>
                          <a:latin typeface="Arial" charset="0"/>
                        </a:rPr>
                        <a:t>Convergence criterion (GCONV=1E-8) satisfied.</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0607336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804520"/>
            <a:ext cx="9603275" cy="446212"/>
          </a:xfrm>
        </p:spPr>
        <p:txBody>
          <a:bodyPr>
            <a:normAutofit fontScale="90000"/>
          </a:bodyPr>
          <a:lstStyle/>
          <a:p>
            <a:r>
              <a:rPr lang="en-US" dirty="0"/>
              <a:t>Best model fit statistics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858127986"/>
              </p:ext>
            </p:extLst>
          </p:nvPr>
        </p:nvGraphicFramePr>
        <p:xfrm>
          <a:off x="1451579" y="1919194"/>
          <a:ext cx="8344665" cy="1740952"/>
        </p:xfrm>
        <a:graphic>
          <a:graphicData uri="http://schemas.openxmlformats.org/drawingml/2006/table">
            <a:tbl>
              <a:tblPr/>
              <a:tblGrid>
                <a:gridCol w="2781555">
                  <a:extLst>
                    <a:ext uri="{9D8B030D-6E8A-4147-A177-3AD203B41FA5}">
                      <a16:colId xmlns:a16="http://schemas.microsoft.com/office/drawing/2014/main" val="20000"/>
                    </a:ext>
                  </a:extLst>
                </a:gridCol>
                <a:gridCol w="2781555">
                  <a:extLst>
                    <a:ext uri="{9D8B030D-6E8A-4147-A177-3AD203B41FA5}">
                      <a16:colId xmlns:a16="http://schemas.microsoft.com/office/drawing/2014/main" val="20001"/>
                    </a:ext>
                  </a:extLst>
                </a:gridCol>
                <a:gridCol w="2781555">
                  <a:extLst>
                    <a:ext uri="{9D8B030D-6E8A-4147-A177-3AD203B41FA5}">
                      <a16:colId xmlns:a16="http://schemas.microsoft.com/office/drawing/2014/main" val="20002"/>
                    </a:ext>
                  </a:extLst>
                </a:gridCol>
              </a:tblGrid>
              <a:tr h="491272">
                <a:tc gridSpan="3">
                  <a:txBody>
                    <a:bodyPr/>
                    <a:lstStyle/>
                    <a:p>
                      <a:pPr algn="ctr" fontAlgn="b"/>
                      <a:r>
                        <a:rPr lang="en-US" b="1" i="0" dirty="0">
                          <a:solidFill>
                            <a:srgbClr val="112277"/>
                          </a:solidFill>
                          <a:effectLst/>
                          <a:latin typeface="Arial" charset="0"/>
                        </a:rPr>
                        <a:t>Model Fit Statistics</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45681">
                <a:tc>
                  <a:txBody>
                    <a:bodyPr/>
                    <a:lstStyle/>
                    <a:p>
                      <a:pPr algn="ctr" fontAlgn="b"/>
                      <a:r>
                        <a:rPr lang="en-US" b="1" i="0" dirty="0">
                          <a:solidFill>
                            <a:srgbClr val="112277"/>
                          </a:solidFill>
                          <a:effectLst/>
                          <a:latin typeface="Arial" charset="0"/>
                        </a:rPr>
                        <a:t>Criterion</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ctr" fontAlgn="b"/>
                      <a:r>
                        <a:rPr lang="en-US" b="1" i="0">
                          <a:solidFill>
                            <a:srgbClr val="112277"/>
                          </a:solidFill>
                          <a:effectLst/>
                          <a:latin typeface="Arial" charset="0"/>
                        </a:rPr>
                        <a:t>Intercept Only</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tc>
                  <a:txBody>
                    <a:bodyPr/>
                    <a:lstStyle/>
                    <a:p>
                      <a:pPr algn="ctr" fontAlgn="b"/>
                      <a:r>
                        <a:rPr lang="en-US" b="1" i="0">
                          <a:solidFill>
                            <a:srgbClr val="112277"/>
                          </a:solidFill>
                          <a:effectLst/>
                          <a:latin typeface="Arial" charset="0"/>
                        </a:rPr>
                        <a:t>Intercept and Covariates</a:t>
                      </a:r>
                    </a:p>
                  </a:txBody>
                  <a:tcPr marL="38100" marR="38100" marT="19050" marB="19050"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extLst>
                  <a:ext uri="{0D108BD9-81ED-4DB2-BD59-A6C34878D82A}">
                    <a16:rowId xmlns:a16="http://schemas.microsoft.com/office/drawing/2014/main" val="10001"/>
                  </a:ext>
                </a:extLst>
              </a:tr>
              <a:tr h="245681">
                <a:tc>
                  <a:txBody>
                    <a:bodyPr/>
                    <a:lstStyle/>
                    <a:p>
                      <a:pPr algn="ctr" fontAlgn="t"/>
                      <a:r>
                        <a:rPr lang="en-US" b="1" i="0" dirty="0">
                          <a:solidFill>
                            <a:srgbClr val="112277"/>
                          </a:solidFill>
                          <a:effectLst/>
                          <a:latin typeface="Arial" charset="0"/>
                        </a:rPr>
                        <a:t>AIC</a:t>
                      </a:r>
                    </a:p>
                  </a:txBody>
                  <a:tcPr marL="38100" marR="38100" marT="19050" marB="19050">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ctr" fontAlgn="t"/>
                      <a:r>
                        <a:rPr lang="is-IS" b="0" i="0" dirty="0">
                          <a:effectLst/>
                          <a:latin typeface="Arial" charset="0"/>
                        </a:rPr>
                        <a:t>18845.257</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ctr" fontAlgn="t"/>
                      <a:r>
                        <a:rPr lang="hr-HR" b="0" i="0" dirty="0">
                          <a:effectLst/>
                          <a:latin typeface="Arial" charset="0"/>
                        </a:rPr>
                        <a:t>1</a:t>
                      </a:r>
                      <a:r>
                        <a:rPr lang="en-IN" b="0" i="0" dirty="0">
                          <a:effectLst/>
                          <a:latin typeface="Arial" charset="0"/>
                        </a:rPr>
                        <a:t>8368.219</a:t>
                      </a:r>
                      <a:endParaRPr lang="hr-HR" b="0" i="0" dirty="0">
                        <a:effectLst/>
                        <a:latin typeface="Arial" charset="0"/>
                      </a:endParaRP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245681">
                <a:tc>
                  <a:txBody>
                    <a:bodyPr/>
                    <a:lstStyle/>
                    <a:p>
                      <a:pPr algn="ctr" fontAlgn="t"/>
                      <a:r>
                        <a:rPr lang="en-US" b="1" i="0" dirty="0">
                          <a:solidFill>
                            <a:srgbClr val="112277"/>
                          </a:solidFill>
                          <a:effectLst/>
                          <a:latin typeface="Arial" charset="0"/>
                        </a:rPr>
                        <a:t>SC</a:t>
                      </a:r>
                    </a:p>
                  </a:txBody>
                  <a:tcPr marL="38100" marR="38100" marT="19050" marB="19050">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ctr" fontAlgn="t"/>
                      <a:r>
                        <a:rPr lang="is-IS" b="0" i="0" dirty="0">
                          <a:effectLst/>
                          <a:latin typeface="Arial" charset="0"/>
                        </a:rPr>
                        <a:t>18853.015</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ctr" fontAlgn="t"/>
                      <a:r>
                        <a:rPr lang="is-IS" b="0" i="0" dirty="0">
                          <a:effectLst/>
                          <a:latin typeface="Arial" charset="0"/>
                        </a:rPr>
                        <a:t>18538.889</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245681">
                <a:tc>
                  <a:txBody>
                    <a:bodyPr/>
                    <a:lstStyle/>
                    <a:p>
                      <a:pPr algn="ctr" fontAlgn="t"/>
                      <a:r>
                        <a:rPr lang="mr-IN" b="1" i="0" dirty="0">
                          <a:solidFill>
                            <a:srgbClr val="112277"/>
                          </a:solidFill>
                          <a:effectLst/>
                          <a:latin typeface="Arial" charset="0"/>
                        </a:rPr>
                        <a:t>-2 </a:t>
                      </a:r>
                      <a:r>
                        <a:rPr lang="mr-IN" b="1" i="0" dirty="0" err="1">
                          <a:solidFill>
                            <a:srgbClr val="112277"/>
                          </a:solidFill>
                          <a:effectLst/>
                          <a:latin typeface="Arial" charset="0"/>
                        </a:rPr>
                        <a:t>Log</a:t>
                      </a:r>
                      <a:r>
                        <a:rPr lang="mr-IN" b="1" i="0" dirty="0">
                          <a:solidFill>
                            <a:srgbClr val="112277"/>
                          </a:solidFill>
                          <a:effectLst/>
                          <a:latin typeface="Arial" charset="0"/>
                        </a:rPr>
                        <a:t> L</a:t>
                      </a:r>
                    </a:p>
                  </a:txBody>
                  <a:tcPr marL="38100" marR="38100" marT="19050" marB="19050">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ctr" fontAlgn="t"/>
                      <a:r>
                        <a:rPr lang="is-IS" b="0" i="0" dirty="0">
                          <a:effectLst/>
                          <a:latin typeface="Arial" charset="0"/>
                        </a:rPr>
                        <a:t>18843.257</a:t>
                      </a: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ctr" fontAlgn="t"/>
                      <a:r>
                        <a:rPr lang="hr-HR" b="0" i="0" dirty="0">
                          <a:effectLst/>
                          <a:latin typeface="Arial" charset="0"/>
                        </a:rPr>
                        <a:t>1</a:t>
                      </a:r>
                      <a:r>
                        <a:rPr lang="en-IN" b="0" i="0" dirty="0">
                          <a:effectLst/>
                          <a:latin typeface="Arial" charset="0"/>
                        </a:rPr>
                        <a:t>8324.219</a:t>
                      </a:r>
                      <a:endParaRPr lang="hr-HR" b="0" i="0" dirty="0">
                        <a:effectLst/>
                        <a:latin typeface="Arial" charset="0"/>
                      </a:endParaRPr>
                    </a:p>
                  </a:txBody>
                  <a:tcPr marL="38100" marR="38100" marT="19050" marB="19050">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609663293"/>
              </p:ext>
            </p:extLst>
          </p:nvPr>
        </p:nvGraphicFramePr>
        <p:xfrm>
          <a:off x="1451578" y="3758680"/>
          <a:ext cx="8344664" cy="1657350"/>
        </p:xfrm>
        <a:graphic>
          <a:graphicData uri="http://schemas.openxmlformats.org/drawingml/2006/table">
            <a:tbl>
              <a:tblPr/>
              <a:tblGrid>
                <a:gridCol w="2086166">
                  <a:extLst>
                    <a:ext uri="{9D8B030D-6E8A-4147-A177-3AD203B41FA5}">
                      <a16:colId xmlns:a16="http://schemas.microsoft.com/office/drawing/2014/main" val="20000"/>
                    </a:ext>
                  </a:extLst>
                </a:gridCol>
                <a:gridCol w="2086166">
                  <a:extLst>
                    <a:ext uri="{9D8B030D-6E8A-4147-A177-3AD203B41FA5}">
                      <a16:colId xmlns:a16="http://schemas.microsoft.com/office/drawing/2014/main" val="20001"/>
                    </a:ext>
                  </a:extLst>
                </a:gridCol>
                <a:gridCol w="2086166">
                  <a:extLst>
                    <a:ext uri="{9D8B030D-6E8A-4147-A177-3AD203B41FA5}">
                      <a16:colId xmlns:a16="http://schemas.microsoft.com/office/drawing/2014/main" val="20002"/>
                    </a:ext>
                  </a:extLst>
                </a:gridCol>
                <a:gridCol w="2086166">
                  <a:extLst>
                    <a:ext uri="{9D8B030D-6E8A-4147-A177-3AD203B41FA5}">
                      <a16:colId xmlns:a16="http://schemas.microsoft.com/office/drawing/2014/main" val="20003"/>
                    </a:ext>
                  </a:extLst>
                </a:gridCol>
              </a:tblGrid>
              <a:tr h="328727">
                <a:tc gridSpan="4">
                  <a:txBody>
                    <a:bodyPr/>
                    <a:lstStyle/>
                    <a:p>
                      <a:pPr algn="ctr" fontAlgn="b"/>
                      <a:r>
                        <a:rPr lang="en-IN" b="1" i="0">
                          <a:solidFill>
                            <a:srgbClr val="112277"/>
                          </a:solidFill>
                          <a:effectLst/>
                          <a:latin typeface="Arial" panose="020B0604020202020204" pitchFamily="34" charset="0"/>
                        </a:rPr>
                        <a:t>Testing Global Null Hypothesis: BETA=0</a:t>
                      </a:r>
                    </a:p>
                  </a:txBody>
                  <a:tcPr marL="57150" marR="57150" marT="28575" marB="28575"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0000"/>
                  </a:ext>
                </a:extLst>
              </a:tr>
              <a:tr h="328727">
                <a:tc>
                  <a:txBody>
                    <a:bodyPr/>
                    <a:lstStyle/>
                    <a:p>
                      <a:pPr algn="l" fontAlgn="b"/>
                      <a:r>
                        <a:rPr lang="en-IN" b="1" i="0">
                          <a:solidFill>
                            <a:srgbClr val="112277"/>
                          </a:solidFill>
                          <a:effectLst/>
                          <a:latin typeface="Arial" panose="020B0604020202020204" pitchFamily="34" charset="0"/>
                        </a:rPr>
                        <a:t>Test</a:t>
                      </a:r>
                    </a:p>
                  </a:txBody>
                  <a:tcPr marL="57150" marR="57150" marT="28575" marB="28575"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b"/>
                      <a:r>
                        <a:rPr lang="en-IN" b="1" i="0">
                          <a:solidFill>
                            <a:srgbClr val="112277"/>
                          </a:solidFill>
                          <a:effectLst/>
                          <a:latin typeface="Arial" panose="020B0604020202020204" pitchFamily="34" charset="0"/>
                        </a:rPr>
                        <a:t>Chi-Square</a:t>
                      </a:r>
                    </a:p>
                  </a:txBody>
                  <a:tcPr marL="57150" marR="57150" marT="28575" marB="28575"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tc>
                  <a:txBody>
                    <a:bodyPr/>
                    <a:lstStyle/>
                    <a:p>
                      <a:pPr algn="r" fontAlgn="b"/>
                      <a:r>
                        <a:rPr lang="en-IN" b="1" i="0">
                          <a:solidFill>
                            <a:srgbClr val="112277"/>
                          </a:solidFill>
                          <a:effectLst/>
                          <a:latin typeface="Arial" panose="020B0604020202020204" pitchFamily="34" charset="0"/>
                        </a:rPr>
                        <a:t>DF</a:t>
                      </a:r>
                    </a:p>
                  </a:txBody>
                  <a:tcPr marL="57150" marR="57150" marT="28575" marB="28575"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tc>
                  <a:txBody>
                    <a:bodyPr/>
                    <a:lstStyle/>
                    <a:p>
                      <a:pPr algn="r" fontAlgn="b"/>
                      <a:r>
                        <a:rPr lang="en-IN" b="1" i="0">
                          <a:solidFill>
                            <a:srgbClr val="112277"/>
                          </a:solidFill>
                          <a:effectLst/>
                          <a:latin typeface="Arial" panose="020B0604020202020204" pitchFamily="34" charset="0"/>
                        </a:rPr>
                        <a:t>Pr &gt; ChiSq</a:t>
                      </a:r>
                    </a:p>
                  </a:txBody>
                  <a:tcPr marL="57150" marR="57150" marT="28575" marB="28575"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EDF2F9"/>
                    </a:solidFill>
                  </a:tcPr>
                </a:tc>
                <a:extLst>
                  <a:ext uri="{0D108BD9-81ED-4DB2-BD59-A6C34878D82A}">
                    <a16:rowId xmlns:a16="http://schemas.microsoft.com/office/drawing/2014/main" val="10001"/>
                  </a:ext>
                </a:extLst>
              </a:tr>
              <a:tr h="328727">
                <a:tc>
                  <a:txBody>
                    <a:bodyPr/>
                    <a:lstStyle/>
                    <a:p>
                      <a:pPr algn="l" fontAlgn="t"/>
                      <a:r>
                        <a:rPr lang="en-IN" b="1" i="0">
                          <a:solidFill>
                            <a:srgbClr val="112277"/>
                          </a:solidFill>
                          <a:effectLst/>
                          <a:latin typeface="Arial" panose="020B0604020202020204" pitchFamily="34" charset="0"/>
                        </a:rPr>
                        <a:t>Likelihood Ratio</a:t>
                      </a:r>
                    </a:p>
                  </a:txBody>
                  <a:tcPr marL="57150" marR="57150" marT="28575" marB="28575">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t"/>
                      <a:r>
                        <a:rPr lang="en-IN" b="0" i="0">
                          <a:effectLst/>
                          <a:latin typeface="Arial" panose="020B0604020202020204" pitchFamily="34" charset="0"/>
                        </a:rPr>
                        <a:t>519.0380</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r" fontAlgn="t"/>
                      <a:r>
                        <a:rPr lang="en-IN" b="0" i="0">
                          <a:effectLst/>
                          <a:latin typeface="Arial" panose="020B0604020202020204" pitchFamily="34" charset="0"/>
                        </a:rPr>
                        <a:t>21</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r" fontAlgn="t"/>
                      <a:r>
                        <a:rPr lang="en-IN" b="0" i="0">
                          <a:effectLst/>
                          <a:latin typeface="Arial" panose="020B0604020202020204" pitchFamily="34" charset="0"/>
                        </a:rPr>
                        <a:t>&lt;.0001</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328727">
                <a:tc>
                  <a:txBody>
                    <a:bodyPr/>
                    <a:lstStyle/>
                    <a:p>
                      <a:pPr algn="l" fontAlgn="t"/>
                      <a:r>
                        <a:rPr lang="en-IN" b="1" i="0">
                          <a:solidFill>
                            <a:srgbClr val="112277"/>
                          </a:solidFill>
                          <a:effectLst/>
                          <a:latin typeface="Arial" panose="020B0604020202020204" pitchFamily="34" charset="0"/>
                        </a:rPr>
                        <a:t>Score</a:t>
                      </a:r>
                    </a:p>
                  </a:txBody>
                  <a:tcPr marL="57150" marR="57150" marT="28575" marB="28575">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t"/>
                      <a:r>
                        <a:rPr lang="en-IN" b="0" i="0">
                          <a:effectLst/>
                          <a:latin typeface="Arial" panose="020B0604020202020204" pitchFamily="34" charset="0"/>
                        </a:rPr>
                        <a:t>507.1951</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r" fontAlgn="t"/>
                      <a:r>
                        <a:rPr lang="en-IN" b="0" i="0">
                          <a:effectLst/>
                          <a:latin typeface="Arial" panose="020B0604020202020204" pitchFamily="34" charset="0"/>
                        </a:rPr>
                        <a:t>21</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r" fontAlgn="t"/>
                      <a:r>
                        <a:rPr lang="en-IN" b="0" i="0">
                          <a:effectLst/>
                          <a:latin typeface="Arial" panose="020B0604020202020204" pitchFamily="34" charset="0"/>
                        </a:rPr>
                        <a:t>&lt;.0001</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28727">
                <a:tc>
                  <a:txBody>
                    <a:bodyPr/>
                    <a:lstStyle/>
                    <a:p>
                      <a:pPr algn="l" fontAlgn="t"/>
                      <a:r>
                        <a:rPr lang="en-IN" b="1" i="0">
                          <a:solidFill>
                            <a:srgbClr val="112277"/>
                          </a:solidFill>
                          <a:effectLst/>
                          <a:latin typeface="Arial" panose="020B0604020202020204" pitchFamily="34" charset="0"/>
                        </a:rPr>
                        <a:t>Wald</a:t>
                      </a:r>
                    </a:p>
                  </a:txBody>
                  <a:tcPr marL="57150" marR="57150" marT="28575" marB="28575">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t"/>
                      <a:r>
                        <a:rPr lang="en-IN" b="0" i="0">
                          <a:effectLst/>
                          <a:latin typeface="Arial" panose="020B0604020202020204" pitchFamily="34" charset="0"/>
                        </a:rPr>
                        <a:t>490.0449</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r" fontAlgn="t"/>
                      <a:r>
                        <a:rPr lang="en-IN" b="0" i="0">
                          <a:effectLst/>
                          <a:latin typeface="Arial" panose="020B0604020202020204" pitchFamily="34" charset="0"/>
                        </a:rPr>
                        <a:t>21</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r" fontAlgn="t"/>
                      <a:r>
                        <a:rPr lang="en-IN" b="0" i="0" dirty="0">
                          <a:effectLst/>
                          <a:latin typeface="Arial" panose="020B0604020202020204" pitchFamily="34" charset="0"/>
                        </a:rPr>
                        <a:t>&lt;.0001</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sp>
        <p:nvSpPr>
          <p:cNvPr id="8" name="TextBox 7"/>
          <p:cNvSpPr txBox="1"/>
          <p:nvPr/>
        </p:nvSpPr>
        <p:spPr>
          <a:xfrm>
            <a:off x="2448910" y="5644055"/>
            <a:ext cx="5857950" cy="369332"/>
          </a:xfrm>
          <a:prstGeom prst="rect">
            <a:avLst/>
          </a:prstGeom>
          <a:noFill/>
        </p:spPr>
        <p:txBody>
          <a:bodyPr wrap="none" rtlCol="0">
            <a:spAutoFit/>
          </a:bodyPr>
          <a:lstStyle/>
          <a:p>
            <a:r>
              <a:rPr lang="en-US" dirty="0">
                <a:latin typeface="Calibri" charset="0"/>
                <a:ea typeface="Calibri" charset="0"/>
                <a:cs typeface="Calibri" charset="0"/>
              </a:rPr>
              <a:t>Statistics of Best model fit and testing global null hypothesis.</a:t>
            </a:r>
          </a:p>
        </p:txBody>
      </p:sp>
    </p:spTree>
    <p:extLst>
      <p:ext uri="{BB962C8B-B14F-4D97-AF65-F5344CB8AC3E}">
        <p14:creationId xmlns:p14="http://schemas.microsoft.com/office/powerpoint/2010/main" val="1489155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86891" y="581234"/>
            <a:ext cx="7729728" cy="1188720"/>
          </a:xfrm>
        </p:spPr>
        <p:txBody>
          <a:bodyPr/>
          <a:lstStyle/>
          <a:p>
            <a:r>
              <a:rPr lang="en-US" dirty="0">
                <a:latin typeface="Calibri" charset="0"/>
                <a:ea typeface="Calibri" charset="0"/>
                <a:cs typeface="Calibri" charset="0"/>
              </a:rPr>
              <a:t>Association of Predicted probabilities</a:t>
            </a:r>
          </a:p>
        </p:txBody>
      </p:sp>
      <p:graphicFrame>
        <p:nvGraphicFramePr>
          <p:cNvPr id="5" name="Table 4"/>
          <p:cNvGraphicFramePr>
            <a:graphicFrameLocks noGrp="1"/>
          </p:cNvGraphicFramePr>
          <p:nvPr>
            <p:extLst>
              <p:ext uri="{D42A27DB-BD31-4B8C-83A1-F6EECF244321}">
                <p14:modId xmlns:p14="http://schemas.microsoft.com/office/powerpoint/2010/main" val="554856677"/>
              </p:ext>
            </p:extLst>
          </p:nvPr>
        </p:nvGraphicFramePr>
        <p:xfrm>
          <a:off x="1450478" y="2015732"/>
          <a:ext cx="9604376" cy="2458390"/>
        </p:xfrm>
        <a:graphic>
          <a:graphicData uri="http://schemas.openxmlformats.org/drawingml/2006/table">
            <a:tbl>
              <a:tblPr/>
              <a:tblGrid>
                <a:gridCol w="2401094">
                  <a:extLst>
                    <a:ext uri="{9D8B030D-6E8A-4147-A177-3AD203B41FA5}">
                      <a16:colId xmlns:a16="http://schemas.microsoft.com/office/drawing/2014/main" val="20000"/>
                    </a:ext>
                  </a:extLst>
                </a:gridCol>
                <a:gridCol w="2401094">
                  <a:extLst>
                    <a:ext uri="{9D8B030D-6E8A-4147-A177-3AD203B41FA5}">
                      <a16:colId xmlns:a16="http://schemas.microsoft.com/office/drawing/2014/main" val="20001"/>
                    </a:ext>
                  </a:extLst>
                </a:gridCol>
                <a:gridCol w="2401094">
                  <a:extLst>
                    <a:ext uri="{9D8B030D-6E8A-4147-A177-3AD203B41FA5}">
                      <a16:colId xmlns:a16="http://schemas.microsoft.com/office/drawing/2014/main" val="20002"/>
                    </a:ext>
                  </a:extLst>
                </a:gridCol>
                <a:gridCol w="2401094">
                  <a:extLst>
                    <a:ext uri="{9D8B030D-6E8A-4147-A177-3AD203B41FA5}">
                      <a16:colId xmlns:a16="http://schemas.microsoft.com/office/drawing/2014/main" val="20003"/>
                    </a:ext>
                  </a:extLst>
                </a:gridCol>
              </a:tblGrid>
              <a:tr h="491678">
                <a:tc gridSpan="4">
                  <a:txBody>
                    <a:bodyPr/>
                    <a:lstStyle/>
                    <a:p>
                      <a:pPr algn="ctr" fontAlgn="b"/>
                      <a:r>
                        <a:rPr lang="en-IN" b="1" i="0">
                          <a:solidFill>
                            <a:srgbClr val="112277"/>
                          </a:solidFill>
                          <a:effectLst/>
                          <a:latin typeface="Arial" panose="020B0604020202020204" pitchFamily="34" charset="0"/>
                        </a:rPr>
                        <a:t>Association of Predicted Probabilities and Observed Responses</a:t>
                      </a:r>
                    </a:p>
                  </a:txBody>
                  <a:tcPr marL="57150" marR="57150" marT="28575" marB="28575" anchor="b">
                    <a:lnL w="6350" cap="flat" cmpd="sng" algn="ctr">
                      <a:solidFill>
                        <a:srgbClr val="B0B7BB"/>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0000"/>
                  </a:ext>
                </a:extLst>
              </a:tr>
              <a:tr h="491678">
                <a:tc>
                  <a:txBody>
                    <a:bodyPr/>
                    <a:lstStyle/>
                    <a:p>
                      <a:pPr algn="l" fontAlgn="t"/>
                      <a:r>
                        <a:rPr lang="en-IN" b="1" i="0">
                          <a:solidFill>
                            <a:srgbClr val="112277"/>
                          </a:solidFill>
                          <a:effectLst/>
                          <a:latin typeface="Arial" panose="020B0604020202020204" pitchFamily="34" charset="0"/>
                        </a:rPr>
                        <a:t>Percent Concordant</a:t>
                      </a:r>
                    </a:p>
                  </a:txBody>
                  <a:tcPr marL="57150" marR="57150" marT="28575" marB="28575">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t"/>
                      <a:r>
                        <a:rPr lang="en-IN" b="0" i="0">
                          <a:effectLst/>
                          <a:latin typeface="Arial" panose="020B0604020202020204" pitchFamily="34" charset="0"/>
                        </a:rPr>
                        <a:t>63.5</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l" fontAlgn="t"/>
                      <a:r>
                        <a:rPr lang="en-IN" b="1" i="0">
                          <a:solidFill>
                            <a:srgbClr val="112277"/>
                          </a:solidFill>
                          <a:effectLst/>
                          <a:latin typeface="Arial" panose="020B0604020202020204" pitchFamily="34" charset="0"/>
                        </a:rPr>
                        <a:t>Somers' D</a:t>
                      </a:r>
                    </a:p>
                  </a:txBody>
                  <a:tcPr marL="57150" marR="57150" marT="28575" marB="28575">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t"/>
                      <a:r>
                        <a:rPr lang="en-IN" b="0" i="0">
                          <a:effectLst/>
                          <a:latin typeface="Arial" panose="020B0604020202020204" pitchFamily="34" charset="0"/>
                        </a:rPr>
                        <a:t>0.270</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491678">
                <a:tc>
                  <a:txBody>
                    <a:bodyPr/>
                    <a:lstStyle/>
                    <a:p>
                      <a:pPr algn="l" fontAlgn="t"/>
                      <a:r>
                        <a:rPr lang="en-IN" b="1" i="0">
                          <a:solidFill>
                            <a:srgbClr val="112277"/>
                          </a:solidFill>
                          <a:effectLst/>
                          <a:latin typeface="Arial" panose="020B0604020202020204" pitchFamily="34" charset="0"/>
                        </a:rPr>
                        <a:t>Percent Discordant</a:t>
                      </a:r>
                    </a:p>
                  </a:txBody>
                  <a:tcPr marL="57150" marR="57150" marT="28575" marB="28575">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t"/>
                      <a:r>
                        <a:rPr lang="en-IN" b="0" i="0">
                          <a:effectLst/>
                          <a:latin typeface="Arial" panose="020B0604020202020204" pitchFamily="34" charset="0"/>
                        </a:rPr>
                        <a:t>36.5</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l" fontAlgn="t"/>
                      <a:r>
                        <a:rPr lang="en-IN" b="1" i="0">
                          <a:solidFill>
                            <a:srgbClr val="112277"/>
                          </a:solidFill>
                          <a:effectLst/>
                          <a:latin typeface="Arial" panose="020B0604020202020204" pitchFamily="34" charset="0"/>
                        </a:rPr>
                        <a:t>Gamma</a:t>
                      </a:r>
                    </a:p>
                  </a:txBody>
                  <a:tcPr marL="57150" marR="57150" marT="28575" marB="28575">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t"/>
                      <a:r>
                        <a:rPr lang="en-IN" b="0" i="0">
                          <a:effectLst/>
                          <a:latin typeface="Arial" panose="020B0604020202020204" pitchFamily="34" charset="0"/>
                        </a:rPr>
                        <a:t>0.270</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491678">
                <a:tc>
                  <a:txBody>
                    <a:bodyPr/>
                    <a:lstStyle/>
                    <a:p>
                      <a:pPr algn="l" fontAlgn="t"/>
                      <a:r>
                        <a:rPr lang="en-IN" b="1" i="0">
                          <a:solidFill>
                            <a:srgbClr val="112277"/>
                          </a:solidFill>
                          <a:effectLst/>
                          <a:latin typeface="Arial" panose="020B0604020202020204" pitchFamily="34" charset="0"/>
                        </a:rPr>
                        <a:t>Percent Tied</a:t>
                      </a:r>
                    </a:p>
                  </a:txBody>
                  <a:tcPr marL="57150" marR="57150" marT="28575" marB="28575">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t"/>
                      <a:r>
                        <a:rPr lang="en-IN" b="0" i="0">
                          <a:effectLst/>
                          <a:latin typeface="Arial" panose="020B0604020202020204" pitchFamily="34" charset="0"/>
                        </a:rPr>
                        <a:t>0.0</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l" fontAlgn="t"/>
                      <a:r>
                        <a:rPr lang="en-IN" b="1" i="0">
                          <a:solidFill>
                            <a:srgbClr val="112277"/>
                          </a:solidFill>
                          <a:effectLst/>
                          <a:latin typeface="Arial" panose="020B0604020202020204" pitchFamily="34" charset="0"/>
                        </a:rPr>
                        <a:t>Tau-a</a:t>
                      </a:r>
                    </a:p>
                  </a:txBody>
                  <a:tcPr marL="57150" marR="57150" marT="28575" marB="28575">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t"/>
                      <a:r>
                        <a:rPr lang="en-IN" b="0" i="0">
                          <a:effectLst/>
                          <a:latin typeface="Arial" panose="020B0604020202020204" pitchFamily="34" charset="0"/>
                        </a:rPr>
                        <a:t>0.097</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491678">
                <a:tc>
                  <a:txBody>
                    <a:bodyPr/>
                    <a:lstStyle/>
                    <a:p>
                      <a:pPr algn="l" fontAlgn="t"/>
                      <a:r>
                        <a:rPr lang="en-IN" b="1" i="0">
                          <a:solidFill>
                            <a:srgbClr val="112277"/>
                          </a:solidFill>
                          <a:effectLst/>
                          <a:latin typeface="Arial" panose="020B0604020202020204" pitchFamily="34" charset="0"/>
                        </a:rPr>
                        <a:t>Pairs</a:t>
                      </a:r>
                    </a:p>
                  </a:txBody>
                  <a:tcPr marL="57150" marR="57150" marT="28575" marB="28575">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t"/>
                      <a:r>
                        <a:rPr lang="en-IN" b="0" i="0">
                          <a:effectLst/>
                          <a:latin typeface="Arial" panose="020B0604020202020204" pitchFamily="34" charset="0"/>
                        </a:rPr>
                        <a:t>53692452</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B0B7BB"/>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tc>
                  <a:txBody>
                    <a:bodyPr/>
                    <a:lstStyle/>
                    <a:p>
                      <a:pPr algn="l" fontAlgn="t"/>
                      <a:r>
                        <a:rPr lang="en-IN" b="1" i="0">
                          <a:solidFill>
                            <a:srgbClr val="112277"/>
                          </a:solidFill>
                          <a:effectLst/>
                          <a:latin typeface="Arial" panose="020B0604020202020204" pitchFamily="34" charset="0"/>
                        </a:rPr>
                        <a:t>c</a:t>
                      </a:r>
                    </a:p>
                  </a:txBody>
                  <a:tcPr marL="57150" marR="57150" marT="28575" marB="28575">
                    <a:lnL w="6350" cap="flat" cmpd="sng" algn="ctr">
                      <a:solidFill>
                        <a:srgbClr val="B0B7BB"/>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B0B7BB"/>
                      </a:solidFill>
                      <a:prstDash val="solid"/>
                      <a:round/>
                      <a:headEnd type="none" w="med" len="med"/>
                      <a:tailEnd type="none" w="med" len="med"/>
                    </a:lnT>
                    <a:lnB w="6350" cap="flat" cmpd="sng" algn="ctr">
                      <a:solidFill>
                        <a:srgbClr val="B0B7BB"/>
                      </a:solidFill>
                      <a:prstDash val="solid"/>
                      <a:round/>
                      <a:headEnd type="none" w="med" len="med"/>
                      <a:tailEnd type="none" w="med" len="med"/>
                    </a:lnB>
                    <a:solidFill>
                      <a:srgbClr val="EDF2F9"/>
                    </a:solidFill>
                  </a:tcPr>
                </a:tc>
                <a:tc>
                  <a:txBody>
                    <a:bodyPr/>
                    <a:lstStyle/>
                    <a:p>
                      <a:pPr algn="r" fontAlgn="t"/>
                      <a:r>
                        <a:rPr lang="en-IN" b="0" i="0" dirty="0">
                          <a:effectLst/>
                          <a:latin typeface="Arial" panose="020B0604020202020204" pitchFamily="34" charset="0"/>
                        </a:rPr>
                        <a:t>0.635</a:t>
                      </a:r>
                    </a:p>
                  </a:txBody>
                  <a:tcPr marL="57150" marR="57150" marT="28575" marB="28575">
                    <a:lnL w="6350" cap="flat" cmpd="sng" algn="ctr">
                      <a:solidFill>
                        <a:srgbClr val="C1C1C1"/>
                      </a:solidFill>
                      <a:prstDash val="solid"/>
                      <a:round/>
                      <a:headEnd type="none" w="med" len="med"/>
                      <a:tailEnd type="none" w="med" len="med"/>
                    </a:lnL>
                    <a:lnR w="6350" cap="flat" cmpd="sng" algn="ctr">
                      <a:solidFill>
                        <a:srgbClr val="C1C1C1"/>
                      </a:solidFill>
                      <a:prstDash val="solid"/>
                      <a:round/>
                      <a:headEnd type="none" w="med" len="med"/>
                      <a:tailEnd type="none" w="med" len="med"/>
                    </a:lnR>
                    <a:lnT w="6350" cap="flat" cmpd="sng" algn="ctr">
                      <a:solidFill>
                        <a:srgbClr val="C1C1C1"/>
                      </a:solidFill>
                      <a:prstDash val="solid"/>
                      <a:round/>
                      <a:headEnd type="none" w="med" len="med"/>
                      <a:tailEnd type="none" w="med" len="med"/>
                    </a:lnT>
                    <a:lnB w="6350" cap="flat" cmpd="sng" algn="ctr">
                      <a:solidFill>
                        <a:srgbClr val="C1C1C1"/>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73128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libri" charset="0"/>
                <a:ea typeface="Calibri" charset="0"/>
                <a:cs typeface="Calibri" charset="0"/>
              </a:rPr>
              <a:t>ROC curve Development</a:t>
            </a:r>
          </a:p>
        </p:txBody>
      </p:sp>
      <p:pic>
        <p:nvPicPr>
          <p:cNvPr id="4" name="Content Placeholder 3"/>
          <p:cNvPicPr>
            <a:picLocks noGrp="1" noChangeAspect="1"/>
          </p:cNvPicPr>
          <p:nvPr>
            <p:ph idx="1"/>
          </p:nvPr>
        </p:nvPicPr>
        <p:blipFill>
          <a:blip r:embed="rId2"/>
          <a:stretch>
            <a:fillRect/>
          </a:stretch>
        </p:blipFill>
        <p:spPr>
          <a:xfrm>
            <a:off x="3043002" y="2160588"/>
            <a:ext cx="3865331" cy="3881437"/>
          </a:xfrm>
          <a:prstGeom prst="rect">
            <a:avLst/>
          </a:prstGeom>
        </p:spPr>
      </p:pic>
    </p:spTree>
    <p:extLst>
      <p:ext uri="{BB962C8B-B14F-4D97-AF65-F5344CB8AC3E}">
        <p14:creationId xmlns:p14="http://schemas.microsoft.com/office/powerpoint/2010/main" val="20276938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214203" y="473793"/>
            <a:ext cx="10163331" cy="5442638"/>
          </a:xfrm>
          <a:prstGeom prst="rect">
            <a:avLst/>
          </a:prstGeom>
        </p:spPr>
      </p:pic>
    </p:spTree>
    <p:extLst>
      <p:ext uri="{BB962C8B-B14F-4D97-AF65-F5344CB8AC3E}">
        <p14:creationId xmlns:p14="http://schemas.microsoft.com/office/powerpoint/2010/main" val="1031735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6648" y="2633319"/>
            <a:ext cx="9603275" cy="1049235"/>
          </a:xfrm>
        </p:spPr>
        <p:txBody>
          <a:bodyPr>
            <a:normAutofit fontScale="90000"/>
          </a:bodyPr>
          <a:lstStyle/>
          <a:p>
            <a:r>
              <a:rPr lang="en-US" b="1" u="sng" dirty="0">
                <a:latin typeface="Calibri" charset="0"/>
                <a:ea typeface="Calibri" charset="0"/>
                <a:cs typeface="Calibri" charset="0"/>
              </a:rPr>
              <a:t>Top Line Questions of Interest to Senior Management:</a:t>
            </a:r>
            <a:endParaRPr lang="en-US" dirty="0">
              <a:latin typeface="Calibri" charset="0"/>
              <a:ea typeface="Calibri" charset="0"/>
              <a:cs typeface="Calibri" charset="0"/>
            </a:endParaRPr>
          </a:p>
        </p:txBody>
      </p:sp>
    </p:spTree>
    <p:extLst>
      <p:ext uri="{BB962C8B-B14F-4D97-AF65-F5344CB8AC3E}">
        <p14:creationId xmlns:p14="http://schemas.microsoft.com/office/powerpoint/2010/main" val="78362243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184</TotalTime>
  <Words>1083</Words>
  <Application>Microsoft Office PowerPoint</Application>
  <PresentationFormat>Widescreen</PresentationFormat>
  <Paragraphs>144</Paragraphs>
  <Slides>14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Trebuchet MS</vt:lpstr>
      <vt:lpstr>Wingdings 3</vt:lpstr>
      <vt:lpstr>Facet</vt:lpstr>
      <vt:lpstr>Telecom-Churn</vt:lpstr>
      <vt:lpstr>Agenda:-</vt:lpstr>
      <vt:lpstr>Churn Data</vt:lpstr>
      <vt:lpstr>Output-Logistic Regression: Development</vt:lpstr>
      <vt:lpstr>Best model fit statistics</vt:lpstr>
      <vt:lpstr>Association of Predicted probabilities</vt:lpstr>
      <vt:lpstr>ROC curve Development</vt:lpstr>
      <vt:lpstr>PowerPoint Presentation</vt:lpstr>
      <vt:lpstr>Top Line Questions of Interest to Senior Management:</vt:lpstr>
      <vt:lpstr> 1.What are the top five factors driving likelihood of churn at Mobicom? </vt:lpstr>
      <vt:lpstr>2.Validation of survey findings. a) Whether “cost and billing” and “network and service quality” are important factors influencing churn behaviour.  b) Are data usage connectivity issues turning out to be costly? In other words, is it leading to churn? </vt:lpstr>
      <vt:lpstr>3.Would you recommend rate plan migration as a proactive retention strategy? </vt:lpstr>
      <vt:lpstr>4.What would be your recommendation on how to use this churn model for prioritisation of customers for a proactive retention campaigns in the future?</vt:lpstr>
      <vt:lpstr>5. What would be the target segments for proactive retention campaigns? Falling ARPU forecast is also a concern and therefore, Mobicom would like to save their high revenue customers besides managing churn. Given a budget constraint of a contact list of 20% of the subscriber pool, which subscribers should prioritized if “revenue saves” is also a priority besides controlling churn. In other words, controlling churn is the primary objective and revenue saves is the secondary objective.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Telecom-Churn</dc:title>
  <dc:creator>Microsoft Office User</dc:creator>
  <cp:lastModifiedBy>Vivek Singh</cp:lastModifiedBy>
  <cp:revision>19</cp:revision>
  <dcterms:created xsi:type="dcterms:W3CDTF">2018-05-29T10:19:29Z</dcterms:created>
  <dcterms:modified xsi:type="dcterms:W3CDTF">2018-07-01T10:34:59Z</dcterms:modified>
</cp:coreProperties>
</file>